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notesMasterIdLst>
    <p:notesMasterId r:id="rId31"/>
  </p:notesMasterIdLst>
  <p:handoutMasterIdLst>
    <p:handoutMasterId r:id="rId32"/>
  </p:handoutMasterIdLst>
  <p:sldIdLst>
    <p:sldId id="267" r:id="rId5"/>
    <p:sldId id="278" r:id="rId6"/>
    <p:sldId id="269" r:id="rId7"/>
    <p:sldId id="286" r:id="rId8"/>
    <p:sldId id="287" r:id="rId9"/>
    <p:sldId id="288" r:id="rId10"/>
    <p:sldId id="279" r:id="rId11"/>
    <p:sldId id="289" r:id="rId12"/>
    <p:sldId id="260" r:id="rId13"/>
    <p:sldId id="290" r:id="rId14"/>
    <p:sldId id="280" r:id="rId15"/>
    <p:sldId id="291" r:id="rId16"/>
    <p:sldId id="297" r:id="rId17"/>
    <p:sldId id="285" r:id="rId18"/>
    <p:sldId id="298" r:id="rId19"/>
    <p:sldId id="299" r:id="rId20"/>
    <p:sldId id="300" r:id="rId21"/>
    <p:sldId id="301" r:id="rId22"/>
    <p:sldId id="302" r:id="rId23"/>
    <p:sldId id="281" r:id="rId24"/>
    <p:sldId id="292" r:id="rId25"/>
    <p:sldId id="293" r:id="rId26"/>
    <p:sldId id="294" r:id="rId27"/>
    <p:sldId id="295" r:id="rId28"/>
    <p:sldId id="296" r:id="rId29"/>
    <p:sldId id="307" r:id="rId30"/>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9" autoAdjust="0"/>
  </p:normalViewPr>
  <p:slideViewPr>
    <p:cSldViewPr>
      <p:cViewPr varScale="1">
        <p:scale>
          <a:sx n="85" d="100"/>
          <a:sy n="85" d="100"/>
        </p:scale>
        <p:origin x="912" y="53"/>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1" qsCatId="3D" csTypeId="urn:microsoft.com/office/officeart/2005/8/colors/colorful1#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pPr/>
              <a:t>11/12/2022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p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pPr/>
              <a:t>11/12/2022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p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654" y="2099733"/>
            <a:ext cx="8823360" cy="2677648"/>
          </a:xfrm>
        </p:spPr>
        <p:txBody>
          <a:bodyPr anchor="b"/>
          <a:lstStyle>
            <a:lvl1pPr>
              <a:defRPr sz="5398"/>
            </a:lvl1pPr>
          </a:lstStyle>
          <a:p>
            <a:r>
              <a:rPr lang="en-US"/>
              <a:t>Click to edit Master title style</a:t>
            </a:r>
            <a:endParaRPr lang="en-US" dirty="0"/>
          </a:p>
        </p:txBody>
      </p:sp>
      <p:sp>
        <p:nvSpPr>
          <p:cNvPr id="3" name="Subtitle 2"/>
          <p:cNvSpPr>
            <a:spLocks noGrp="1"/>
          </p:cNvSpPr>
          <p:nvPr>
            <p:ph type="subTitle" idx="1"/>
          </p:nvPr>
        </p:nvSpPr>
        <p:spPr bwMode="gray">
          <a:xfrm>
            <a:off x="1154654" y="4777380"/>
            <a:ext cx="8823360" cy="861420"/>
          </a:xfrm>
        </p:spPr>
        <p:txBody>
          <a:bodyPr anchor="t"/>
          <a:lstStyle>
            <a:lvl1pPr marL="0" indent="0" algn="l">
              <a:buNone/>
              <a:defRPr cap="all">
                <a:solidFill>
                  <a:schemeClr val="accent1">
                    <a:lumMod val="60000"/>
                    <a:lumOff val="4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6210" y="1792264"/>
            <a:ext cx="990599" cy="304720"/>
          </a:xfrm>
        </p:spPr>
        <p:txBody>
          <a:bodyPr anchor="t"/>
          <a:lstStyle>
            <a:lvl1pPr algn="l">
              <a:defRPr b="0" i="0">
                <a:solidFill>
                  <a:schemeClr val="bg1">
                    <a:alpha val="60000"/>
                  </a:schemeClr>
                </a:solidFill>
              </a:defRPr>
            </a:lvl1pPr>
          </a:lstStyle>
          <a:p>
            <a:fld id="{8E36636D-D922-432D-A958-524484B5923D}" type="datetimeFigureOut">
              <a:rPr lang="en-US" smtClean="0"/>
              <a:pPr/>
              <a:t>11/12/2022</a:t>
            </a:fld>
            <a:endParaRPr lang="en-US"/>
          </a:p>
        </p:txBody>
      </p:sp>
      <p:sp>
        <p:nvSpPr>
          <p:cNvPr id="5" name="Footer Placeholder 4"/>
          <p:cNvSpPr>
            <a:spLocks noGrp="1"/>
          </p:cNvSpPr>
          <p:nvPr>
            <p:ph type="ftr" sz="quarter" idx="11"/>
          </p:nvPr>
        </p:nvSpPr>
        <p:spPr bwMode="gray">
          <a:xfrm rot="5400000">
            <a:off x="8949143" y="3227872"/>
            <a:ext cx="3859795" cy="304722"/>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49844" y="295730"/>
            <a:ext cx="837981" cy="767687"/>
          </a:xfrm>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28610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4969927"/>
            <a:ext cx="8823361"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1"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3" y="5536665"/>
            <a:ext cx="8823360" cy="493712"/>
          </a:xfrm>
        </p:spPr>
        <p:txBody>
          <a:bodyPr>
            <a:normAutofit/>
          </a:bodyPr>
          <a:lstStyle>
            <a:lvl1pPr marL="0" indent="0">
              <a:buNone/>
              <a:defRPr sz="12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28965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499" y="1063417"/>
            <a:ext cx="8829516" cy="1372986"/>
          </a:xfrm>
        </p:spPr>
        <p:txBody>
          <a:bodyPr/>
          <a:lstStyle>
            <a:lvl1pPr>
              <a:defRPr sz="3999"/>
            </a:lvl1pPr>
          </a:lstStyle>
          <a:p>
            <a:r>
              <a:rPr lang="en-US"/>
              <a:t>Click to edit Master title style</a:t>
            </a:r>
            <a:endParaRPr lang="en-US" dirty="0"/>
          </a:p>
        </p:txBody>
      </p:sp>
      <p:sp>
        <p:nvSpPr>
          <p:cNvPr id="8" name="Text Placeholder 3"/>
          <p:cNvSpPr>
            <a:spLocks noGrp="1"/>
          </p:cNvSpPr>
          <p:nvPr>
            <p:ph type="body" sz="half" idx="2"/>
          </p:nvPr>
        </p:nvSpPr>
        <p:spPr>
          <a:xfrm>
            <a:off x="1154654" y="3543300"/>
            <a:ext cx="8823361" cy="24765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468373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88825"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337" y="607336"/>
            <a:ext cx="801703" cy="1569660"/>
          </a:xfrm>
          <a:prstGeom prst="rect">
            <a:avLst/>
          </a:prstGeom>
          <a:noFill/>
        </p:spPr>
        <p:txBody>
          <a:bodyPr wrap="square" rtlCol="0">
            <a:spAutoFit/>
          </a:bodyPr>
          <a:lstStyle/>
          <a:p>
            <a:pPr algn="r"/>
            <a:r>
              <a:rPr lang="en-US" sz="9597" b="0" i="0" dirty="0">
                <a:solidFill>
                  <a:schemeClr val="accent1">
                    <a:lumMod val="60000"/>
                    <a:lumOff val="40000"/>
                  </a:schemeClr>
                </a:solidFill>
                <a:latin typeface="Arial"/>
                <a:cs typeface="Arial"/>
              </a:rPr>
              <a:t>“</a:t>
            </a:r>
          </a:p>
        </p:txBody>
      </p:sp>
      <p:sp>
        <p:nvSpPr>
          <p:cNvPr id="13" name="TextBox 12"/>
          <p:cNvSpPr txBox="1"/>
          <p:nvPr/>
        </p:nvSpPr>
        <p:spPr bwMode="gray">
          <a:xfrm>
            <a:off x="9881884" y="2613787"/>
            <a:ext cx="652593" cy="1569660"/>
          </a:xfrm>
          <a:prstGeom prst="rect">
            <a:avLst/>
          </a:prstGeom>
          <a:noFill/>
        </p:spPr>
        <p:txBody>
          <a:bodyPr wrap="square" rtlCol="0">
            <a:spAutoFit/>
          </a:bodyPr>
          <a:lstStyle/>
          <a:p>
            <a:pPr algn="r"/>
            <a:r>
              <a:rPr lang="en-US" sz="9597"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466" y="982134"/>
            <a:ext cx="8451704" cy="2696632"/>
          </a:xfrm>
        </p:spPr>
        <p:txBody>
          <a:bodyPr/>
          <a:lstStyle>
            <a:lvl1pPr>
              <a:defRPr sz="3999"/>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439" y="3678766"/>
            <a:ext cx="7729206"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654" y="5029200"/>
            <a:ext cx="9242489" cy="997857"/>
          </a:xfrm>
        </p:spPr>
        <p:txBody>
          <a:bodyPr anchor="ct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094796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3" y="2370667"/>
            <a:ext cx="8823362" cy="1822514"/>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5024967"/>
            <a:ext cx="8823361" cy="860400"/>
          </a:xfrm>
        </p:spPr>
        <p:txBody>
          <a:bodyPr anchor="t"/>
          <a:lstStyle>
            <a:lvl1pPr marL="0" indent="0" algn="l">
              <a:buNone/>
              <a:defRPr sz="1999" cap="none">
                <a:solidFill>
                  <a:schemeClr val="accent1">
                    <a:lumMod val="60000"/>
                    <a:lumOff val="4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40386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lvl1pPr>
              <a:defRPr sz="3599"/>
            </a:lvl1pPr>
          </a:lstStyle>
          <a:p>
            <a:r>
              <a:rPr lang="en-US"/>
              <a:t>Click to edit Master title style</a:t>
            </a:r>
            <a:endParaRPr lang="en-US" dirty="0"/>
          </a:p>
        </p:txBody>
      </p:sp>
      <p:sp>
        <p:nvSpPr>
          <p:cNvPr id="3" name="Text Placeholder 2"/>
          <p:cNvSpPr>
            <a:spLocks noGrp="1"/>
          </p:cNvSpPr>
          <p:nvPr>
            <p:ph type="body" idx="1"/>
          </p:nvPr>
        </p:nvSpPr>
        <p:spPr>
          <a:xfrm>
            <a:off x="1154653" y="2603502"/>
            <a:ext cx="3141060"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653" y="3179765"/>
            <a:ext cx="3141061"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1547" y="2603500"/>
            <a:ext cx="3146189"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1547" y="3179764"/>
            <a:ext cx="3146189"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081" y="2603501"/>
            <a:ext cx="3144911"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275" y="3179763"/>
            <a:ext cx="3144717"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4402824"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0377"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528761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lvl1pPr>
              <a:defRPr sz="3599"/>
            </a:lvl1pPr>
          </a:lstStyle>
          <a:p>
            <a:r>
              <a:rPr lang="en-US"/>
              <a:t>Click to edit Master title style</a:t>
            </a:r>
            <a:endParaRPr lang="en-US" dirty="0"/>
          </a:p>
        </p:txBody>
      </p:sp>
      <p:sp>
        <p:nvSpPr>
          <p:cNvPr id="3" name="Text Placeholder 2"/>
          <p:cNvSpPr>
            <a:spLocks noGrp="1"/>
          </p:cNvSpPr>
          <p:nvPr>
            <p:ph type="body" idx="1"/>
          </p:nvPr>
        </p:nvSpPr>
        <p:spPr>
          <a:xfrm>
            <a:off x="1154653" y="4532844"/>
            <a:ext cx="3049644"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206"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653" y="5109106"/>
            <a:ext cx="3049644"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7675" y="4532845"/>
            <a:ext cx="3049644" cy="576263"/>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7226" y="2603500"/>
            <a:ext cx="26905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982" y="5109105"/>
            <a:ext cx="3049644"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0697" y="4532845"/>
            <a:ext cx="3050300"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0905"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0696" y="5109104"/>
            <a:ext cx="3050301"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43" name="Straight Connector 42"/>
          <p:cNvCxnSpPr/>
          <p:nvPr/>
        </p:nvCxnSpPr>
        <p:spPr>
          <a:xfrm>
            <a:off x="4404684"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5771"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8" name="Footer Placeholder 7"/>
          <p:cNvSpPr>
            <a:spLocks noGrp="1"/>
          </p:cNvSpPr>
          <p:nvPr>
            <p:ph type="ftr" sz="quarter" idx="11"/>
          </p:nvPr>
        </p:nvSpPr>
        <p:spPr>
          <a:xfrm>
            <a:off x="560965" y="6391839"/>
            <a:ext cx="3643333" cy="304801"/>
          </a:xfrm>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6564807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654" y="2603500"/>
            <a:ext cx="8823361"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2654" y="6391839"/>
            <a:ext cx="990341" cy="304799"/>
          </a:xfrm>
        </p:spPr>
        <p:txBody>
          <a:bodyPr/>
          <a:lstStyle/>
          <a:p>
            <a:fld id="{8E36636D-D922-432D-A958-524484B5923D}"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17404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3000" y="1278467"/>
            <a:ext cx="1409598"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654" y="1278467"/>
            <a:ext cx="625439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0330" y="6391839"/>
            <a:ext cx="991877" cy="304799"/>
          </a:xfrm>
        </p:spPr>
        <p:txBody>
          <a:bodyPr/>
          <a:lstStyle/>
          <a:p>
            <a:fld id="{8E36636D-D922-432D-A958-524484B5923D}"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02337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654" y="2603500"/>
            <a:ext cx="8823361"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27032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2677645"/>
            <a:ext cx="4349892" cy="2283824"/>
          </a:xfrm>
        </p:spPr>
        <p:txBody>
          <a:bodyPr anchor="ctr"/>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6893764" y="2677644"/>
            <a:ext cx="3756566" cy="2283824"/>
          </a:xfrm>
        </p:spPr>
        <p:txBody>
          <a:bodyPr anchor="ctr"/>
          <a:lstStyle>
            <a:lvl1pPr marL="0" indent="0" algn="l">
              <a:buNone/>
              <a:defRPr sz="1999" cap="all">
                <a:solidFill>
                  <a:schemeClr val="accent1">
                    <a:lumMod val="60000"/>
                    <a:lumOff val="4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58586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653" y="2603501"/>
            <a:ext cx="4823901"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7096" y="2603500"/>
            <a:ext cx="482390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57592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654" y="2603500"/>
            <a:ext cx="4823900"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653" y="3179763"/>
            <a:ext cx="4823901"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7096" y="2603500"/>
            <a:ext cx="4823902"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7096" y="3179763"/>
            <a:ext cx="4823902" cy="2840039"/>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0688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654" y="973668"/>
            <a:ext cx="8759131"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25556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51751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295400"/>
            <a:ext cx="2792431" cy="16002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5779641" y="1447800"/>
            <a:ext cx="5188714"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653" y="3129281"/>
            <a:ext cx="2792431" cy="2895599"/>
          </a:xfrm>
        </p:spPr>
        <p:txBody>
          <a:bodyPr/>
          <a:lstStyle>
            <a:lvl1pPr marL="0" indent="0">
              <a:buNone/>
              <a:defRPr sz="14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6791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693334"/>
            <a:ext cx="3864127" cy="1735667"/>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6165" y="1143000"/>
            <a:ext cx="322635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653" y="3657600"/>
            <a:ext cx="3858207" cy="1371600"/>
          </a:xfrm>
        </p:spPr>
        <p:txBody>
          <a:bodyPr>
            <a:normAutofit/>
          </a:bodyPr>
          <a:lstStyle>
            <a:lvl1pPr marL="0" indent="0">
              <a:buNone/>
              <a:defRPr sz="14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11/12/2022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51058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88825"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654" y="973668"/>
            <a:ext cx="8759131"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654" y="2603500"/>
            <a:ext cx="8759131"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330" y="6391839"/>
            <a:ext cx="990341" cy="304799"/>
          </a:xfrm>
          <a:prstGeom prst="rect">
            <a:avLst/>
          </a:prstGeom>
        </p:spPr>
        <p:txBody>
          <a:bodyPr vert="horz" lIns="91440" tIns="45720" rIns="91440" bIns="45720" rtlCol="0" anchor="ctr"/>
          <a:lstStyle>
            <a:lvl1pPr algn="r">
              <a:defRPr sz="1000" b="1" i="0">
                <a:solidFill>
                  <a:schemeClr val="accent1"/>
                </a:solidFill>
              </a:defRPr>
            </a:lvl1pPr>
          </a:lstStyle>
          <a:p>
            <a:fld id="{8E36636D-D922-432D-A958-524484B5923D}" type="datetimeFigureOut">
              <a:rPr lang="en-US" smtClean="0"/>
              <a:pPr/>
              <a:t>11/12/2022</a:t>
            </a:fld>
            <a:endParaRPr lang="en-US"/>
          </a:p>
        </p:txBody>
      </p:sp>
      <p:sp>
        <p:nvSpPr>
          <p:cNvPr id="5" name="Footer Placeholder 4"/>
          <p:cNvSpPr>
            <a:spLocks noGrp="1"/>
          </p:cNvSpPr>
          <p:nvPr>
            <p:ph type="ftr" sz="quarter" idx="3"/>
          </p:nvPr>
        </p:nvSpPr>
        <p:spPr>
          <a:xfrm>
            <a:off x="560964" y="6391839"/>
            <a:ext cx="3858790"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bg1"/>
                </a:solidFill>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15109652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3599"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sz="1799" b="0" i="0"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gif"/><Relationship Id="rId1" Type="http://schemas.openxmlformats.org/officeDocument/2006/relationships/slideLayout" Target="../slideLayouts/slideLayout9.xml"/><Relationship Id="rId4" Type="http://schemas.openxmlformats.org/officeDocument/2006/relationships/image" Target="../media/image32.gif"/></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gif"/><Relationship Id="rId1" Type="http://schemas.openxmlformats.org/officeDocument/2006/relationships/slideLayout" Target="../slideLayouts/slideLayout9.xml"/><Relationship Id="rId4" Type="http://schemas.openxmlformats.org/officeDocument/2006/relationships/image" Target="../media/image34.gif"/></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gif"/><Relationship Id="rId1" Type="http://schemas.openxmlformats.org/officeDocument/2006/relationships/slideLayout" Target="../slideLayouts/slideLayout9.xml"/><Relationship Id="rId4" Type="http://schemas.openxmlformats.org/officeDocument/2006/relationships/image" Target="../media/image34.gif"/></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gif"/><Relationship Id="rId1" Type="http://schemas.openxmlformats.org/officeDocument/2006/relationships/slideLayout" Target="../slideLayouts/slideLayout9.xml"/><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8.gi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9012" y="151924"/>
            <a:ext cx="10972800" cy="3886676"/>
          </a:xfrm>
        </p:spPr>
        <p:txBody>
          <a:bodyPr/>
          <a:lstStyle/>
          <a:p>
            <a:pPr algn="ctr"/>
            <a:r>
              <a:rPr lang="en-US" b="1" i="1" u="sng" dirty="0"/>
              <a:t>Customer Retention Case Study Presentation</a:t>
            </a:r>
          </a:p>
        </p:txBody>
      </p:sp>
      <p:sp>
        <p:nvSpPr>
          <p:cNvPr id="3" name="Subtitle 2"/>
          <p:cNvSpPr>
            <a:spLocks noGrp="1"/>
          </p:cNvSpPr>
          <p:nvPr>
            <p:ph type="subTitle" idx="1"/>
          </p:nvPr>
        </p:nvSpPr>
        <p:spPr>
          <a:xfrm>
            <a:off x="1217612" y="5181600"/>
            <a:ext cx="9589111" cy="1524477"/>
          </a:xfrm>
        </p:spPr>
        <p:txBody>
          <a:bodyPr>
            <a:normAutofit/>
          </a:bodyPr>
          <a:lstStyle/>
          <a:p>
            <a:r>
              <a:rPr lang="en-US" b="1" u="sng" dirty="0"/>
              <a:t>Prepared by:</a:t>
            </a:r>
          </a:p>
          <a:p>
            <a:r>
              <a:rPr lang="en-US" b="1" u="sng" dirty="0"/>
              <a:t>Sri Ram </a:t>
            </a:r>
            <a:r>
              <a:rPr lang="en-US" b="1" u="sng" dirty="0" err="1"/>
              <a:t>Commuri</a:t>
            </a:r>
            <a:endParaRPr lang="en-US" b="1" u="sng" dirty="0"/>
          </a:p>
          <a:p>
            <a:r>
              <a:rPr lang="en-US" b="1" u="sng" dirty="0"/>
              <a:t>internship 31</a:t>
            </a:r>
          </a:p>
        </p:txBody>
      </p:sp>
      <p:pic>
        <p:nvPicPr>
          <p:cNvPr id="5" name="Picture 4">
            <a:extLst>
              <a:ext uri="{FF2B5EF4-FFF2-40B4-BE49-F238E27FC236}">
                <a16:creationId xmlns:a16="http://schemas.microsoft.com/office/drawing/2014/main" id="{152BA2BB-3B9E-47DA-8A78-C4F2F8F30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240" y="120661"/>
            <a:ext cx="2419394" cy="991077"/>
          </a:xfrm>
          <a:prstGeom prst="rect">
            <a:avLst/>
          </a:prstGeom>
        </p:spPr>
      </p:pic>
      <p:pic>
        <p:nvPicPr>
          <p:cNvPr id="7" name="Picture 6">
            <a:extLst>
              <a:ext uri="{FF2B5EF4-FFF2-40B4-BE49-F238E27FC236}">
                <a16:creationId xmlns:a16="http://schemas.microsoft.com/office/drawing/2014/main" id="{77181510-9605-4AF0-92A2-397C05970F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1823" y="136292"/>
            <a:ext cx="2179934" cy="1058825"/>
          </a:xfrm>
          <a:prstGeom prst="rect">
            <a:avLst/>
          </a:prstGeom>
        </p:spPr>
      </p:pic>
      <p:pic>
        <p:nvPicPr>
          <p:cNvPr id="9" name="Picture 8">
            <a:extLst>
              <a:ext uri="{FF2B5EF4-FFF2-40B4-BE49-F238E27FC236}">
                <a16:creationId xmlns:a16="http://schemas.microsoft.com/office/drawing/2014/main" id="{5A472167-2487-4DB3-AE59-A44C248C03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4612" y="269523"/>
            <a:ext cx="2317831" cy="842215"/>
          </a:xfrm>
          <a:prstGeom prst="rect">
            <a:avLst/>
          </a:prstGeom>
        </p:spPr>
      </p:pic>
      <p:pic>
        <p:nvPicPr>
          <p:cNvPr id="11" name="Picture 10">
            <a:extLst>
              <a:ext uri="{FF2B5EF4-FFF2-40B4-BE49-F238E27FC236}">
                <a16:creationId xmlns:a16="http://schemas.microsoft.com/office/drawing/2014/main" id="{FA451E43-7527-4A37-9B19-851D39DEE1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18612" y="4363018"/>
            <a:ext cx="2666310" cy="1058824"/>
          </a:xfrm>
          <a:prstGeom prst="rect">
            <a:avLst/>
          </a:prstGeom>
        </p:spPr>
      </p:pic>
      <p:pic>
        <p:nvPicPr>
          <p:cNvPr id="13" name="Picture 12">
            <a:extLst>
              <a:ext uri="{FF2B5EF4-FFF2-40B4-BE49-F238E27FC236}">
                <a16:creationId xmlns:a16="http://schemas.microsoft.com/office/drawing/2014/main" id="{DDB8FB38-BBD4-4C98-8731-F1196FAFEE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5502" y="5894083"/>
            <a:ext cx="2666310" cy="664171"/>
          </a:xfrm>
          <a:prstGeom prst="rect">
            <a:avLst/>
          </a:prstGeom>
        </p:spPr>
      </p:pic>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5"/>
                                        </p:tgtEl>
                                      </p:cBhvr>
                                    </p:animEffect>
                                    <p:animScale>
                                      <p:cBhvr>
                                        <p:cTn id="7" dur="500" autoRev="1" fill="hold"/>
                                        <p:tgtEl>
                                          <p:spTgt spid="5"/>
                                        </p:tgtEl>
                                      </p:cBhvr>
                                      <p:by x="105000" y="105000"/>
                                    </p:animScale>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par>
                          <p:cTn id="12" fill="hold">
                            <p:stCondLst>
                              <p:cond delay="3000"/>
                            </p:stCondLst>
                            <p:childTnLst>
                              <p:par>
                                <p:cTn id="13" presetID="42"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4000"/>
                            </p:stCondLst>
                            <p:childTnLst>
                              <p:par>
                                <p:cTn id="19" presetID="3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 calcmode="lin" valueType="num">
                                      <p:cBhvr>
                                        <p:cTn id="23" dur="1000" fill="hold"/>
                                        <p:tgtEl>
                                          <p:spTgt spid="11"/>
                                        </p:tgtEl>
                                        <p:attrNameLst>
                                          <p:attrName>style.rotation</p:attrName>
                                        </p:attrNameLst>
                                      </p:cBhvr>
                                      <p:tavLst>
                                        <p:tav tm="0">
                                          <p:val>
                                            <p:fltVal val="90"/>
                                          </p:val>
                                        </p:tav>
                                        <p:tav tm="100000">
                                          <p:val>
                                            <p:fltVal val="0"/>
                                          </p:val>
                                        </p:tav>
                                      </p:tavLst>
                                    </p:anim>
                                    <p:animEffect transition="in" filter="fade">
                                      <p:cBhvr>
                                        <p:cTn id="24" dur="1000"/>
                                        <p:tgtEl>
                                          <p:spTgt spid="11"/>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DF5F7C-0021-47C3-A49F-4F98A99BD5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1788" y="-1833194"/>
            <a:ext cx="10287000" cy="6858000"/>
          </a:xfrm>
          <a:prstGeom prst="rect">
            <a:avLst/>
          </a:prstGeom>
        </p:spPr>
      </p:pic>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a:xfrm>
            <a:off x="2527206" y="433136"/>
            <a:ext cx="9358406" cy="1420111"/>
          </a:xfrm>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a:xfrm>
            <a:off x="1217612" y="1275347"/>
            <a:ext cx="8944211" cy="4896853"/>
          </a:xfrm>
        </p:spPr>
        <p:txBody>
          <a:bodyPr>
            <a:normAutofit/>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pic>
        <p:nvPicPr>
          <p:cNvPr id="15" name="Picture 14">
            <a:extLst>
              <a:ext uri="{FF2B5EF4-FFF2-40B4-BE49-F238E27FC236}">
                <a16:creationId xmlns:a16="http://schemas.microsoft.com/office/drawing/2014/main" id="{319BE7FA-E7A1-4E47-8B10-EFE919FF8D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812" y="76200"/>
            <a:ext cx="2953321" cy="1966912"/>
          </a:xfrm>
          <a:prstGeom prst="rect">
            <a:avLst/>
          </a:prstGeom>
        </p:spPr>
      </p:pic>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1628211144"/>
              </p:ext>
            </p:extLst>
          </p:nvPr>
        </p:nvGraphicFramePr>
        <p:xfrm>
          <a:off x="1219519" y="1836325"/>
          <a:ext cx="9750424" cy="420979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tc>
                <a:tc>
                  <a:txBody>
                    <a:bodyPr/>
                    <a:lstStyle/>
                    <a:p>
                      <a:endParaRPr lang="en-US" dirty="0"/>
                    </a:p>
                    <a:p>
                      <a:r>
                        <a:rPr lang="en-US" dirty="0"/>
                        <a:t>RAM: 8 GB</a:t>
                      </a:r>
                    </a:p>
                    <a:p>
                      <a:r>
                        <a:rPr lang="en-US" dirty="0"/>
                        <a:t>CPU : 11th Gen Intel(R) Core(TM) i5-1135G7 @ 2.40GHz   2.42 GPU :  NVIDIA GeForce GTX 1650 </a:t>
                      </a:r>
                      <a:r>
                        <a:rPr lang="en-US" dirty="0" err="1"/>
                        <a:t>Ti</a:t>
                      </a:r>
                      <a:endParaRPr lang="en-US" dirty="0"/>
                    </a:p>
                    <a:p>
                      <a:endParaRPr lang="en-IN" dirty="0"/>
                    </a:p>
                  </a:txBody>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3694411694"/>
                  </a:ext>
                </a:extLst>
              </a:tr>
            </a:tbl>
          </a:graphicData>
        </a:graphic>
      </p:graphicFrame>
      <p:pic>
        <p:nvPicPr>
          <p:cNvPr id="4" name="Picture 3">
            <a:extLst>
              <a:ext uri="{FF2B5EF4-FFF2-40B4-BE49-F238E27FC236}">
                <a16:creationId xmlns:a16="http://schemas.microsoft.com/office/drawing/2014/main" id="{AEA46CDB-B80C-4F3A-B988-C97C24D79DDB}"/>
              </a:ext>
            </a:extLst>
          </p:cNvPr>
          <p:cNvPicPr>
            <a:picLocks noChangeAspect="1"/>
          </p:cNvPicPr>
          <p:nvPr/>
        </p:nvPicPr>
        <p:blipFill>
          <a:blip r:embed="rId2" cstate="print"/>
          <a:stretch>
            <a:fillRect/>
          </a:stretch>
        </p:blipFill>
        <p:spPr>
          <a:xfrm>
            <a:off x="5576108" y="4776153"/>
            <a:ext cx="1213114" cy="457200"/>
          </a:xfrm>
          <a:prstGeom prst="rect">
            <a:avLst/>
          </a:prstGeom>
        </p:spPr>
      </p:pic>
      <p:pic>
        <p:nvPicPr>
          <p:cNvPr id="7" name="Picture 6">
            <a:extLst>
              <a:ext uri="{FF2B5EF4-FFF2-40B4-BE49-F238E27FC236}">
                <a16:creationId xmlns:a16="http://schemas.microsoft.com/office/drawing/2014/main" id="{2D3A0B24-A7DD-4564-AF29-5922CAB7C4BB}"/>
              </a:ext>
            </a:extLst>
          </p:cNvPr>
          <p:cNvPicPr>
            <a:picLocks noChangeAspect="1"/>
          </p:cNvPicPr>
          <p:nvPr/>
        </p:nvPicPr>
        <p:blipFill>
          <a:blip r:embed="rId3" cstate="print"/>
          <a:stretch>
            <a:fillRect/>
          </a:stretch>
        </p:blipFill>
        <p:spPr>
          <a:xfrm>
            <a:off x="5519760" y="5458925"/>
            <a:ext cx="1213114" cy="451434"/>
          </a:xfrm>
          <a:prstGeom prst="rect">
            <a:avLst/>
          </a:prstGeom>
        </p:spPr>
      </p:pic>
      <p:pic>
        <p:nvPicPr>
          <p:cNvPr id="12" name="Picture 11">
            <a:extLst>
              <a:ext uri="{FF2B5EF4-FFF2-40B4-BE49-F238E27FC236}">
                <a16:creationId xmlns:a16="http://schemas.microsoft.com/office/drawing/2014/main" id="{797AB01E-8495-49FB-9923-E65F89C84377}"/>
              </a:ext>
            </a:extLst>
          </p:cNvPr>
          <p:cNvPicPr>
            <a:picLocks noChangeAspect="1"/>
          </p:cNvPicPr>
          <p:nvPr/>
        </p:nvPicPr>
        <p:blipFill>
          <a:blip r:embed="rId4" cstate="print"/>
          <a:stretch>
            <a:fillRect/>
          </a:stretch>
        </p:blipFill>
        <p:spPr>
          <a:xfrm>
            <a:off x="7005325" y="4795742"/>
            <a:ext cx="1828800" cy="450955"/>
          </a:xfrm>
          <a:prstGeom prst="rect">
            <a:avLst/>
          </a:prstGeom>
        </p:spPr>
      </p:pic>
      <p:pic>
        <p:nvPicPr>
          <p:cNvPr id="14" name="Picture 13">
            <a:extLst>
              <a:ext uri="{FF2B5EF4-FFF2-40B4-BE49-F238E27FC236}">
                <a16:creationId xmlns:a16="http://schemas.microsoft.com/office/drawing/2014/main" id="{4D95E0F9-1C42-407C-9499-C855518E08E2}"/>
              </a:ext>
            </a:extLst>
          </p:cNvPr>
          <p:cNvPicPr>
            <a:picLocks noChangeAspect="1"/>
          </p:cNvPicPr>
          <p:nvPr/>
        </p:nvPicPr>
        <p:blipFill>
          <a:blip r:embed="rId5" cstate="print"/>
          <a:stretch>
            <a:fillRect/>
          </a:stretch>
        </p:blipFill>
        <p:spPr>
          <a:xfrm>
            <a:off x="6973698" y="5485754"/>
            <a:ext cx="1828800" cy="450955"/>
          </a:xfrm>
          <a:prstGeom prst="rect">
            <a:avLst/>
          </a:prstGeom>
        </p:spPr>
      </p:pic>
      <p:pic>
        <p:nvPicPr>
          <p:cNvPr id="16" name="Picture 15">
            <a:extLst>
              <a:ext uri="{FF2B5EF4-FFF2-40B4-BE49-F238E27FC236}">
                <a16:creationId xmlns:a16="http://schemas.microsoft.com/office/drawing/2014/main" id="{49E77B53-454D-4916-A279-77393E97F8AE}"/>
              </a:ext>
            </a:extLst>
          </p:cNvPr>
          <p:cNvPicPr>
            <a:picLocks noChangeAspect="1"/>
          </p:cNvPicPr>
          <p:nvPr/>
        </p:nvPicPr>
        <p:blipFill>
          <a:blip r:embed="rId6" cstate="print"/>
          <a:stretch>
            <a:fillRect/>
          </a:stretch>
        </p:blipFill>
        <p:spPr>
          <a:xfrm>
            <a:off x="8304212" y="3679886"/>
            <a:ext cx="1101139" cy="358714"/>
          </a:xfrm>
          <a:prstGeom prst="rect">
            <a:avLst/>
          </a:prstGeom>
        </p:spPr>
      </p:pic>
      <p:pic>
        <p:nvPicPr>
          <p:cNvPr id="18" name="Picture 17">
            <a:extLst>
              <a:ext uri="{FF2B5EF4-FFF2-40B4-BE49-F238E27FC236}">
                <a16:creationId xmlns:a16="http://schemas.microsoft.com/office/drawing/2014/main" id="{DEA3B50F-56F7-4DCA-A624-CFE9DF2B1874}"/>
              </a:ext>
            </a:extLst>
          </p:cNvPr>
          <p:cNvPicPr>
            <a:picLocks noChangeAspect="1"/>
          </p:cNvPicPr>
          <p:nvPr/>
        </p:nvPicPr>
        <p:blipFill>
          <a:blip r:embed="rId7" cstate="print"/>
          <a:stretch>
            <a:fillRect/>
          </a:stretch>
        </p:blipFill>
        <p:spPr>
          <a:xfrm>
            <a:off x="9050228" y="4916398"/>
            <a:ext cx="1754507" cy="768244"/>
          </a:xfrm>
          <a:prstGeom prst="rect">
            <a:avLst/>
          </a:prstGeom>
        </p:spPr>
      </p:pic>
      <p:pic>
        <p:nvPicPr>
          <p:cNvPr id="11" name="Picture 10">
            <a:extLst>
              <a:ext uri="{FF2B5EF4-FFF2-40B4-BE49-F238E27FC236}">
                <a16:creationId xmlns:a16="http://schemas.microsoft.com/office/drawing/2014/main" id="{182D69C6-87C8-4A7D-9158-CF569776E7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01788" y="-1828800"/>
            <a:ext cx="10287000" cy="6858000"/>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pic>
        <p:nvPicPr>
          <p:cNvPr id="5" name="Picture 4">
            <a:extLst>
              <a:ext uri="{FF2B5EF4-FFF2-40B4-BE49-F238E27FC236}">
                <a16:creationId xmlns:a16="http://schemas.microsoft.com/office/drawing/2014/main" id="{17E9B2FD-28C7-437D-8238-36409FBDDD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218883" y="1830033"/>
            <a:ext cx="4773956" cy="4267200"/>
          </a:xfrm>
        </p:spPr>
        <p:txBody>
          <a:bodyPr>
            <a:normAutofit lnSpcReduction="10000"/>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p:txBody>
          <a:bodyPr>
            <a:normAutofit lnSpcReduction="10000"/>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cstate="print"/>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cstate="print"/>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cstate="print"/>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cstate="print"/>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cstate="print"/>
          <a:stretch>
            <a:fillRect/>
          </a:stretch>
        </p:blipFill>
        <p:spPr>
          <a:xfrm>
            <a:off x="6668392" y="3998724"/>
            <a:ext cx="2110082" cy="762624"/>
          </a:xfrm>
          <a:prstGeom prst="rect">
            <a:avLst/>
          </a:prstGeom>
        </p:spPr>
      </p:pic>
      <p:pic>
        <p:nvPicPr>
          <p:cNvPr id="12" name="Picture 11">
            <a:extLst>
              <a:ext uri="{FF2B5EF4-FFF2-40B4-BE49-F238E27FC236}">
                <a16:creationId xmlns:a16="http://schemas.microsoft.com/office/drawing/2014/main" id="{89E8F67F-EFF2-431B-A0ED-12741D6B46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p:txBody>
      </p:sp>
      <p:pic>
        <p:nvPicPr>
          <p:cNvPr id="6" name="Picture 5">
            <a:extLst>
              <a:ext uri="{FF2B5EF4-FFF2-40B4-BE49-F238E27FC236}">
                <a16:creationId xmlns:a16="http://schemas.microsoft.com/office/drawing/2014/main" id="{BDBFF224-40D1-4F14-B54E-17359DACD6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1788" y="-1853247"/>
            <a:ext cx="10287000" cy="6858000"/>
          </a:xfrm>
          <a:prstGeom prst="rect">
            <a:avLst/>
          </a:prstGeom>
        </p:spPr>
      </p:pic>
      <p:pic>
        <p:nvPicPr>
          <p:cNvPr id="3" name="Picture 2">
            <a:extLst>
              <a:ext uri="{FF2B5EF4-FFF2-40B4-BE49-F238E27FC236}">
                <a16:creationId xmlns:a16="http://schemas.microsoft.com/office/drawing/2014/main" id="{4545B79E-B077-4973-9343-3C041006F3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4893" y="1447800"/>
            <a:ext cx="3500719" cy="3500719"/>
          </a:xfrm>
          <a:prstGeom prst="rect">
            <a:avLst/>
          </a:prstGeom>
          <a:noFill/>
          <a:effectLst>
            <a:glow rad="101600">
              <a:schemeClr val="accent1">
                <a:alpha val="40000"/>
              </a:schemeClr>
            </a:glow>
          </a:effectLst>
        </p:spPr>
      </p:pic>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85A4-80CE-4FE0-9EFC-8750D1114D8A}"/>
              </a:ext>
            </a:extLst>
          </p:cNvPr>
          <p:cNvSpPr>
            <a:spLocks noGrp="1"/>
          </p:cNvSpPr>
          <p:nvPr>
            <p:ph type="title"/>
          </p:nvPr>
        </p:nvSpPr>
        <p:spPr>
          <a:xfrm>
            <a:off x="379412" y="533400"/>
            <a:ext cx="4424355" cy="584208"/>
          </a:xfrm>
        </p:spPr>
        <p:txBody>
          <a:bodyPr>
            <a:normAutofit fontScale="90000"/>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id="{789ADC5D-D2C3-41A0-A263-5BBDAF36F944}"/>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9015" r="9015"/>
          <a:stretch>
            <a:fillRect/>
          </a:stretch>
        </p:blipFill>
        <p:spPr>
          <a:xfrm>
            <a:off x="760412" y="914400"/>
            <a:ext cx="5398934" cy="6235815"/>
          </a:xfrm>
        </p:spPr>
      </p:pic>
      <p:sp>
        <p:nvSpPr>
          <p:cNvPr id="4" name="Text Placeholder 3">
            <a:extLst>
              <a:ext uri="{FF2B5EF4-FFF2-40B4-BE49-F238E27FC236}">
                <a16:creationId xmlns:a16="http://schemas.microsoft.com/office/drawing/2014/main" id="{9BF20371-834E-48B0-90F8-2E1A8FE0E00C}"/>
              </a:ext>
            </a:extLst>
          </p:cNvPr>
          <p:cNvSpPr>
            <a:spLocks noGrp="1"/>
          </p:cNvSpPr>
          <p:nvPr>
            <p:ph type="body" sz="half" idx="2"/>
          </p:nvPr>
        </p:nvSpPr>
        <p:spPr>
          <a:xfrm>
            <a:off x="7389812" y="2057400"/>
            <a:ext cx="2844060" cy="4165600"/>
          </a:xfrm>
        </p:spPr>
        <p:txBody>
          <a:bodyPr>
            <a:noAutofit/>
          </a:bodyPr>
          <a:lstStyle/>
          <a:p>
            <a:r>
              <a:rPr lang="en-US" sz="1800" dirty="0"/>
              <a:t>With the help of count plots I was able to get the total number of rows covered by each unique categorical value present in all the columns of our dataset.</a:t>
            </a:r>
          </a:p>
          <a:p>
            <a:endParaRPr lang="en-US" sz="1800" dirty="0"/>
          </a:p>
          <a:p>
            <a:r>
              <a:rPr lang="en-US" sz="1800" dirty="0"/>
              <a:t>I ensured that along with the total row number the percentage of data coverage is made visible too.</a:t>
            </a:r>
            <a:endParaRPr lang="en-IN" sz="1800" dirty="0"/>
          </a:p>
        </p:txBody>
      </p:sp>
      <p:pic>
        <p:nvPicPr>
          <p:cNvPr id="5" name="Picture 4">
            <a:extLst>
              <a:ext uri="{FF2B5EF4-FFF2-40B4-BE49-F238E27FC236}">
                <a16:creationId xmlns:a16="http://schemas.microsoft.com/office/drawing/2014/main" id="{49261DF0-C709-4075-895F-FB27888047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28800"/>
            <a:ext cx="10287000" cy="6858000"/>
          </a:xfrm>
          <a:prstGeom prst="rect">
            <a:avLst/>
          </a:prstGeom>
        </p:spPr>
      </p:pic>
      <p:pic>
        <p:nvPicPr>
          <p:cNvPr id="7" name="Picture 6">
            <a:extLst>
              <a:ext uri="{FF2B5EF4-FFF2-40B4-BE49-F238E27FC236}">
                <a16:creationId xmlns:a16="http://schemas.microsoft.com/office/drawing/2014/main" id="{8F7E435D-CBC4-46D4-883F-A8AA765113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1700" y="-228600"/>
            <a:ext cx="1905000" cy="1905000"/>
          </a:xfrm>
          <a:prstGeom prst="rect">
            <a:avLst/>
          </a:prstGeom>
        </p:spPr>
      </p:pic>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B0E5-5A24-42AC-80F1-8C561ED0B3F9}"/>
              </a:ext>
            </a:extLst>
          </p:cNvPr>
          <p:cNvSpPr>
            <a:spLocks noGrp="1"/>
          </p:cNvSpPr>
          <p:nvPr>
            <p:ph type="title"/>
          </p:nvPr>
        </p:nvSpPr>
        <p:spPr>
          <a:xfrm>
            <a:off x="227012" y="381000"/>
            <a:ext cx="4265574" cy="60960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EA586F2F-44AB-4612-A039-24237623B85D}"/>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8188" r="8188"/>
          <a:stretch>
            <a:fillRect/>
          </a:stretch>
        </p:blipFill>
        <p:spPr>
          <a:xfrm>
            <a:off x="608012" y="890991"/>
            <a:ext cx="4419997" cy="6315925"/>
          </a:xfrm>
        </p:spPr>
      </p:pic>
      <p:sp>
        <p:nvSpPr>
          <p:cNvPr id="4" name="Text Placeholder 3">
            <a:extLst>
              <a:ext uri="{FF2B5EF4-FFF2-40B4-BE49-F238E27FC236}">
                <a16:creationId xmlns:a16="http://schemas.microsoft.com/office/drawing/2014/main" id="{46961274-F841-4528-96A4-410DD501F9E7}"/>
              </a:ext>
            </a:extLst>
          </p:cNvPr>
          <p:cNvSpPr>
            <a:spLocks noGrp="1"/>
          </p:cNvSpPr>
          <p:nvPr>
            <p:ph type="body" sz="half" idx="2"/>
          </p:nvPr>
        </p:nvSpPr>
        <p:spPr>
          <a:xfrm>
            <a:off x="6780212" y="13716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“Gender” column showing the legend accordingly.</a:t>
            </a:r>
            <a:endParaRPr lang="en-IN" sz="1800" dirty="0"/>
          </a:p>
        </p:txBody>
      </p:sp>
      <p:pic>
        <p:nvPicPr>
          <p:cNvPr id="5" name="Picture 4">
            <a:extLst>
              <a:ext uri="{FF2B5EF4-FFF2-40B4-BE49-F238E27FC236}">
                <a16:creationId xmlns:a16="http://schemas.microsoft.com/office/drawing/2014/main" id="{3381D680-1B66-4B80-8CC3-1F869E3027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pic>
        <p:nvPicPr>
          <p:cNvPr id="9" name="Picture 8">
            <a:extLst>
              <a:ext uri="{FF2B5EF4-FFF2-40B4-BE49-F238E27FC236}">
                <a16:creationId xmlns:a16="http://schemas.microsoft.com/office/drawing/2014/main" id="{3584ACE5-F6B3-4C82-9605-6E5714E2E2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4612" y="121746"/>
            <a:ext cx="1021254" cy="1021254"/>
          </a:xfrm>
          <a:prstGeom prst="rect">
            <a:avLst/>
          </a:prstGeom>
        </p:spPr>
      </p:pic>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502E-09A4-4EE7-A300-623CF490C0F9}"/>
              </a:ext>
            </a:extLst>
          </p:cNvPr>
          <p:cNvSpPr>
            <a:spLocks noGrp="1"/>
          </p:cNvSpPr>
          <p:nvPr>
            <p:ph type="title"/>
          </p:nvPr>
        </p:nvSpPr>
        <p:spPr>
          <a:xfrm>
            <a:off x="455612" y="533400"/>
            <a:ext cx="4341774" cy="53340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BF35C777-479C-44E2-9C34-441499A59FC3}"/>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8188" r="8188"/>
          <a:stretch>
            <a:fillRect/>
          </a:stretch>
        </p:blipFill>
        <p:spPr>
          <a:xfrm>
            <a:off x="1065212" y="729754"/>
            <a:ext cx="4419600" cy="6315358"/>
          </a:xfrm>
        </p:spPr>
      </p:pic>
      <p:sp>
        <p:nvSpPr>
          <p:cNvPr id="4" name="Text Placeholder 3">
            <a:extLst>
              <a:ext uri="{FF2B5EF4-FFF2-40B4-BE49-F238E27FC236}">
                <a16:creationId xmlns:a16="http://schemas.microsoft.com/office/drawing/2014/main" id="{DF649DA7-8D75-4ADF-B484-5F364206BB87}"/>
              </a:ext>
            </a:extLst>
          </p:cNvPr>
          <p:cNvSpPr>
            <a:spLocks noGrp="1"/>
          </p:cNvSpPr>
          <p:nvPr>
            <p:ph type="body" sz="half" idx="2"/>
          </p:nvPr>
        </p:nvSpPr>
        <p:spPr>
          <a:xfrm>
            <a:off x="70088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“Age” column showing the legend accordingly.</a:t>
            </a:r>
            <a:endParaRPr lang="en-IN" sz="1800" dirty="0"/>
          </a:p>
          <a:p>
            <a:endParaRPr lang="en-IN" sz="1800" dirty="0"/>
          </a:p>
        </p:txBody>
      </p:sp>
      <p:pic>
        <p:nvPicPr>
          <p:cNvPr id="5" name="Picture 4">
            <a:extLst>
              <a:ext uri="{FF2B5EF4-FFF2-40B4-BE49-F238E27FC236}">
                <a16:creationId xmlns:a16="http://schemas.microsoft.com/office/drawing/2014/main" id="{3A14D9AC-89D0-46BE-9F27-C4E5AAEF95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pic>
        <p:nvPicPr>
          <p:cNvPr id="7" name="Picture 6">
            <a:extLst>
              <a:ext uri="{FF2B5EF4-FFF2-40B4-BE49-F238E27FC236}">
                <a16:creationId xmlns:a16="http://schemas.microsoft.com/office/drawing/2014/main" id="{400BD2EC-1ADA-4D81-B304-BCFDA767F8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2558" y="197946"/>
            <a:ext cx="1021254" cy="1021254"/>
          </a:xfrm>
          <a:prstGeom prst="rect">
            <a:avLst/>
          </a:prstGeom>
        </p:spPr>
      </p:pic>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688-30D3-4DDB-B80E-F00CA2D66B3D}"/>
              </a:ext>
            </a:extLst>
          </p:cNvPr>
          <p:cNvSpPr>
            <a:spLocks noGrp="1"/>
          </p:cNvSpPr>
          <p:nvPr>
            <p:ph type="title"/>
          </p:nvPr>
        </p:nvSpPr>
        <p:spPr>
          <a:xfrm>
            <a:off x="836612" y="685800"/>
            <a:ext cx="4100980" cy="56801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98F9B617-BB8C-48EA-AFDD-3D2F335D9F40}"/>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8188" r="8188"/>
          <a:stretch>
            <a:fillRect/>
          </a:stretch>
        </p:blipFill>
        <p:spPr>
          <a:xfrm>
            <a:off x="1370012" y="875707"/>
            <a:ext cx="4191000" cy="5988702"/>
          </a:xfrm>
        </p:spPr>
      </p:pic>
      <p:sp>
        <p:nvSpPr>
          <p:cNvPr id="4" name="Text Placeholder 3">
            <a:extLst>
              <a:ext uri="{FF2B5EF4-FFF2-40B4-BE49-F238E27FC236}">
                <a16:creationId xmlns:a16="http://schemas.microsoft.com/office/drawing/2014/main" id="{02CBFDFA-5E37-4A81-8A32-3DC66538AB2C}"/>
              </a:ext>
            </a:extLst>
          </p:cNvPr>
          <p:cNvSpPr>
            <a:spLocks noGrp="1"/>
          </p:cNvSpPr>
          <p:nvPr>
            <p:ph type="body" sz="half" idx="2"/>
          </p:nvPr>
        </p:nvSpPr>
        <p:spPr>
          <a:xfrm>
            <a:off x="69326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“City” column showing the legend accordingly.</a:t>
            </a:r>
            <a:endParaRPr lang="en-IN" sz="1800" dirty="0"/>
          </a:p>
          <a:p>
            <a:endParaRPr lang="en-IN" sz="1800" dirty="0"/>
          </a:p>
        </p:txBody>
      </p:sp>
      <p:pic>
        <p:nvPicPr>
          <p:cNvPr id="5" name="Picture 4">
            <a:extLst>
              <a:ext uri="{FF2B5EF4-FFF2-40B4-BE49-F238E27FC236}">
                <a16:creationId xmlns:a16="http://schemas.microsoft.com/office/drawing/2014/main" id="{2C6DD083-A02F-4701-8B5A-CA757BF93B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9388" y="-1828800"/>
            <a:ext cx="10287000" cy="6858000"/>
          </a:xfrm>
          <a:prstGeom prst="rect">
            <a:avLst/>
          </a:prstGeom>
        </p:spPr>
      </p:pic>
      <p:pic>
        <p:nvPicPr>
          <p:cNvPr id="7" name="Picture 6">
            <a:extLst>
              <a:ext uri="{FF2B5EF4-FFF2-40B4-BE49-F238E27FC236}">
                <a16:creationId xmlns:a16="http://schemas.microsoft.com/office/drawing/2014/main" id="{3483258A-A33D-4765-9427-A5A4AC465B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9758" y="274146"/>
            <a:ext cx="1021254" cy="1021254"/>
          </a:xfrm>
          <a:prstGeom prst="rect">
            <a:avLst/>
          </a:prstGeom>
        </p:spPr>
      </p:pic>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53858387-D213-40C3-A9E6-0326D1E9E957}"/>
              </a:ext>
            </a:extLst>
          </p:cNvPr>
          <p:cNvSpPr>
            <a:spLocks noGrp="1"/>
          </p:cNvSpPr>
          <p:nvPr>
            <p:ph type="body" sz="half" idx="2"/>
          </p:nvPr>
        </p:nvSpPr>
        <p:spPr>
          <a:xfrm>
            <a:off x="8304212" y="1851339"/>
            <a:ext cx="2844060" cy="4165600"/>
          </a:xfrm>
        </p:spPr>
        <p:txBody>
          <a:bodyPr>
            <a:noAutofit/>
          </a:bodyPr>
          <a:lstStyle/>
          <a:p>
            <a:r>
              <a:rPr lang="en-US" sz="1800" dirty="0"/>
              <a:t>I used the histogram after encoding all the columns of our dataset.</a:t>
            </a:r>
          </a:p>
          <a:p>
            <a:r>
              <a:rPr lang="en-US" sz="1800" dirty="0"/>
              <a:t>Since histogram only understand numeric values it would not have generated a diagrammatic representation of object datatype columns.</a:t>
            </a:r>
          </a:p>
          <a:p>
            <a:r>
              <a:rPr lang="en-US" sz="1800" dirty="0"/>
              <a:t>Once the encoding was complete the histograms showed the information.</a:t>
            </a:r>
            <a:endParaRPr lang="en-IN" sz="1800" dirty="0"/>
          </a:p>
        </p:txBody>
      </p:sp>
      <p:pic>
        <p:nvPicPr>
          <p:cNvPr id="10" name="Picture 9">
            <a:extLst>
              <a:ext uri="{FF2B5EF4-FFF2-40B4-BE49-F238E27FC236}">
                <a16:creationId xmlns:a16="http://schemas.microsoft.com/office/drawing/2014/main" id="{611CF41F-7342-45A9-B244-3E832AFDEC60}"/>
              </a:ext>
            </a:extLst>
          </p:cNvPr>
          <p:cNvPicPr>
            <a:picLocks noChangeAspect="1"/>
          </p:cNvPicPr>
          <p:nvPr/>
        </p:nvPicPr>
        <p:blipFill>
          <a:blip r:embed="rId2" cstate="print"/>
          <a:stretch>
            <a:fillRect/>
          </a:stretch>
        </p:blipFill>
        <p:spPr>
          <a:xfrm>
            <a:off x="1218882" y="1772279"/>
            <a:ext cx="6704330" cy="4323721"/>
          </a:xfrm>
          <a:prstGeom prst="rect">
            <a:avLst/>
          </a:prstGeom>
        </p:spPr>
      </p:pic>
      <p:pic>
        <p:nvPicPr>
          <p:cNvPr id="5" name="Picture 4">
            <a:extLst>
              <a:ext uri="{FF2B5EF4-FFF2-40B4-BE49-F238E27FC236}">
                <a16:creationId xmlns:a16="http://schemas.microsoft.com/office/drawing/2014/main" id="{70D27935-023C-40C2-905A-27E0FB4A36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pic>
        <p:nvPicPr>
          <p:cNvPr id="6" name="Picture 5">
            <a:extLst>
              <a:ext uri="{FF2B5EF4-FFF2-40B4-BE49-F238E27FC236}">
                <a16:creationId xmlns:a16="http://schemas.microsoft.com/office/drawing/2014/main" id="{C1AC4567-367D-4EC5-B635-947FD97AC4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2961" y="60972"/>
            <a:ext cx="2381251" cy="1595438"/>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3" name="Picture 2">
            <a:extLst>
              <a:ext uri="{FF2B5EF4-FFF2-40B4-BE49-F238E27FC236}">
                <a16:creationId xmlns:a16="http://schemas.microsoft.com/office/drawing/2014/main" id="{2633F0B1-CA86-45ED-BFD5-A1A89F2508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0012" y="3200400"/>
            <a:ext cx="6498336" cy="3962400"/>
          </a:xfrm>
          <a:prstGeom prst="rect">
            <a:avLst/>
          </a:prstGeom>
        </p:spPr>
      </p:pic>
      <p:pic>
        <p:nvPicPr>
          <p:cNvPr id="5" name="Picture 4">
            <a:extLst>
              <a:ext uri="{FF2B5EF4-FFF2-40B4-BE49-F238E27FC236}">
                <a16:creationId xmlns:a16="http://schemas.microsoft.com/office/drawing/2014/main" id="{49E9E34F-A47C-45C1-97D9-3251189B22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104006" y="1219200"/>
            <a:ext cx="8944211" cy="4195481"/>
          </a:xfrm>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pic>
        <p:nvPicPr>
          <p:cNvPr id="4" name="Picture 3">
            <a:extLst>
              <a:ext uri="{FF2B5EF4-FFF2-40B4-BE49-F238E27FC236}">
                <a16:creationId xmlns:a16="http://schemas.microsoft.com/office/drawing/2014/main" id="{4609EFD9-7A17-4A32-9973-74729598A5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a:xfrm>
            <a:off x="227012" y="152400"/>
            <a:ext cx="2880018" cy="457200"/>
          </a:xfrm>
        </p:spPr>
        <p:txBody>
          <a:bodyPr/>
          <a:lstStyle/>
          <a:p>
            <a:r>
              <a:rPr lang="en-IN" dirty="0"/>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cstate="print"/>
          <a:stretch>
            <a:fillRect/>
          </a:stretch>
        </p:blipFill>
        <p:spPr>
          <a:xfrm>
            <a:off x="760412" y="3581400"/>
            <a:ext cx="3200400" cy="1295400"/>
          </a:xfrm>
          <a:prstGeom prst="rect">
            <a:avLst/>
          </a:prstGeom>
        </p:spPr>
      </p:pic>
      <p:pic>
        <p:nvPicPr>
          <p:cNvPr id="6" name="Picture 5">
            <a:extLst>
              <a:ext uri="{FF2B5EF4-FFF2-40B4-BE49-F238E27FC236}">
                <a16:creationId xmlns:a16="http://schemas.microsoft.com/office/drawing/2014/main" id="{DB51DF6E-AE47-4E2F-BCE7-B456EFDC10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a:xfrm>
            <a:off x="303212" y="381000"/>
            <a:ext cx="3032418" cy="381000"/>
          </a:xfrm>
        </p:spPr>
        <p:txBody>
          <a:bodyPr/>
          <a:lstStyle/>
          <a:p>
            <a:r>
              <a:rPr lang="en-IN" dirty="0"/>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cstate="print"/>
          <a:stretch>
            <a:fillRect/>
          </a:stretch>
        </p:blipFill>
        <p:spPr>
          <a:xfrm>
            <a:off x="926113" y="3505200"/>
            <a:ext cx="2693523" cy="1299823"/>
          </a:xfrm>
          <a:prstGeom prst="rect">
            <a:avLst/>
          </a:prstGeom>
        </p:spPr>
      </p:pic>
      <p:pic>
        <p:nvPicPr>
          <p:cNvPr id="7" name="Picture 6">
            <a:extLst>
              <a:ext uri="{FF2B5EF4-FFF2-40B4-BE49-F238E27FC236}">
                <a16:creationId xmlns:a16="http://schemas.microsoft.com/office/drawing/2014/main" id="{D91674C1-684E-4164-94D2-2A6BC7C175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a:xfrm>
            <a:off x="379412" y="304800"/>
            <a:ext cx="3108618" cy="457200"/>
          </a:xfrm>
        </p:spPr>
        <p:txBody>
          <a:bodyPr/>
          <a:lstStyle/>
          <a:p>
            <a:r>
              <a:rPr lang="en-IN"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7" name="Picture 6">
            <a:extLst>
              <a:ext uri="{FF2B5EF4-FFF2-40B4-BE49-F238E27FC236}">
                <a16:creationId xmlns:a16="http://schemas.microsoft.com/office/drawing/2014/main" id="{83B839D9-57B8-48E4-AFBD-FC1CD6E035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3" cstate="print"/>
          <a:stretch>
            <a:fillRect/>
          </a:stretch>
        </p:blipFill>
        <p:spPr>
          <a:xfrm>
            <a:off x="758447" y="3505200"/>
            <a:ext cx="3202365" cy="1157396"/>
          </a:xfrm>
          <a:prstGeom prst="rect">
            <a:avLst/>
          </a:prstGeom>
        </p:spPr>
      </p:pic>
      <p:sp>
        <p:nvSpPr>
          <p:cNvPr id="8" name="Text Placeholder 3">
            <a:extLst>
              <a:ext uri="{FF2B5EF4-FFF2-40B4-BE49-F238E27FC236}">
                <a16:creationId xmlns:a16="http://schemas.microsoft.com/office/drawing/2014/main" id="{5F818F16-BCF8-4397-ACE9-98DF4D89DA4E}"/>
              </a:ext>
            </a:extLst>
          </p:cNvPr>
          <p:cNvSpPr txBox="1">
            <a:spLocks/>
          </p:cNvSpPr>
          <p:nvPr/>
        </p:nvSpPr>
        <p:spPr>
          <a:xfrm>
            <a:off x="1154653" y="3152274"/>
            <a:ext cx="3400177" cy="2872606"/>
          </a:xfrm>
          <a:prstGeom prst="rect">
            <a:avLst/>
          </a:prstGeom>
        </p:spPr>
        <p:txBody>
          <a:bodyPr vert="horz" lIns="91440" tIns="45720" rIns="91440" bIns="45720" rtlCol="0">
            <a:normAutofit/>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1pPr>
            <a:lvl2pPr marL="45706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126"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189"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251"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5314"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2377"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19944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650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a:t>Online Store Company:</a:t>
            </a:r>
            <a:endParaRPr lang="en-IN" dirty="0"/>
          </a:p>
        </p:txBody>
      </p:sp>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FBE482-365C-454F-AE21-7529753C93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a:xfrm>
            <a:off x="303212" y="304800"/>
            <a:ext cx="2714378" cy="533400"/>
          </a:xfrm>
        </p:spPr>
        <p:txBody>
          <a:bodyPr/>
          <a:lstStyle/>
          <a:p>
            <a:r>
              <a:rPr lang="en-IN" dirty="0"/>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a:xfrm>
            <a:off x="1154653" y="3152274"/>
            <a:ext cx="3400177" cy="2872606"/>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3" cstate="print"/>
          <a:stretch>
            <a:fillRect/>
          </a:stretch>
        </p:blipFill>
        <p:spPr>
          <a:xfrm>
            <a:off x="989012" y="3681813"/>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a:xfrm>
            <a:off x="227012" y="228600"/>
            <a:ext cx="2803818" cy="533400"/>
          </a:xfrm>
        </p:spPr>
        <p:txBody>
          <a:bodyPr/>
          <a:lstStyle/>
          <a:p>
            <a:r>
              <a:rPr lang="en-IN" dirty="0"/>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cstate="print"/>
          <a:stretch>
            <a:fillRect/>
          </a:stretch>
        </p:blipFill>
        <p:spPr>
          <a:xfrm>
            <a:off x="989012" y="3581400"/>
            <a:ext cx="2667000" cy="651076"/>
          </a:xfrm>
          <a:prstGeom prst="rect">
            <a:avLst/>
          </a:prstGeom>
        </p:spPr>
      </p:pic>
      <p:pic>
        <p:nvPicPr>
          <p:cNvPr id="7" name="Picture 6">
            <a:extLst>
              <a:ext uri="{FF2B5EF4-FFF2-40B4-BE49-F238E27FC236}">
                <a16:creationId xmlns:a16="http://schemas.microsoft.com/office/drawing/2014/main" id="{47513DD3-9A01-46CE-97AB-C77BA2049F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9012" y="1447800"/>
            <a:ext cx="5179002" cy="3124200"/>
          </a:xfrm>
        </p:spPr>
        <p:txBody>
          <a:bodyPr/>
          <a:lstStyle/>
          <a:p>
            <a:r>
              <a:rPr lang="en-US" dirty="0">
                <a:latin typeface="Algerian" pitchFamily="82" charset="0"/>
              </a:rPr>
              <a:t>Thank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305752" y="1676400"/>
            <a:ext cx="9751060" cy="48006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301752" lvl="1" indent="0">
              <a:buNone/>
            </a:pPr>
            <a:r>
              <a:rPr lang="en-US" dirty="0"/>
              <a:t>Less spending on customer acquisition : Acquiring a new customer can be up to five times more expensive than retaining an existing one. </a:t>
            </a:r>
          </a:p>
          <a:p>
            <a:pPr marL="301752" lvl="1" indent="0">
              <a:buNone/>
            </a:pPr>
            <a:r>
              <a:rPr lang="en-US" dirty="0"/>
              <a:t>Increased profits : An increase in client retention by 5% can enhance profits by over 25% .</a:t>
            </a:r>
          </a:p>
          <a:p>
            <a:pPr marL="301752" lvl="1" indent="0">
              <a:buNone/>
            </a:pPr>
            <a:r>
              <a:rPr lang="en-US" dirty="0"/>
              <a:t>Improved online reputation : Over 37% of customers will only post online reviews if they are “extremely satisfied”.</a:t>
            </a:r>
          </a:p>
          <a:p>
            <a:pPr marL="301752" lvl="1" indent="0">
              <a:buNone/>
            </a:pPr>
            <a:r>
              <a:rPr lang="en-US" dirty="0"/>
              <a:t>Positive Reviews : The longer customers stay with a company, the more business, positive reviews, and they bring word of mouth advertising.</a:t>
            </a:r>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7871D113-471C-4A73-97D4-34A12FD946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572" t="6303" r="12857"/>
          <a:stretch/>
        </p:blipFill>
        <p:spPr>
          <a:xfrm>
            <a:off x="7766463" y="1295400"/>
            <a:ext cx="3810000" cy="1219200"/>
          </a:xfrm>
          <a:prstGeom prst="rect">
            <a:avLst/>
          </a:prstGeom>
          <a:ln>
            <a:noFill/>
          </a:ln>
          <a:effectLst>
            <a:softEdge rad="112500"/>
          </a:effectLst>
        </p:spPr>
      </p:pic>
      <p:pic>
        <p:nvPicPr>
          <p:cNvPr id="8" name="Picture 7">
            <a:extLst>
              <a:ext uri="{FF2B5EF4-FFF2-40B4-BE49-F238E27FC236}">
                <a16:creationId xmlns:a16="http://schemas.microsoft.com/office/drawing/2014/main" id="{8DAB670E-A079-480D-BB92-B41C618C8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1D317-065A-4F83-A45E-4031E6CA9D9A}"/>
              </a:ext>
            </a:extLst>
          </p:cNvPr>
          <p:cNvSpPr txBox="1"/>
          <p:nvPr/>
        </p:nvSpPr>
        <p:spPr>
          <a:xfrm>
            <a:off x="531812" y="2286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pic>
        <p:nvPicPr>
          <p:cNvPr id="3" name="Picture 2">
            <a:extLst>
              <a:ext uri="{FF2B5EF4-FFF2-40B4-BE49-F238E27FC236}">
                <a16:creationId xmlns:a16="http://schemas.microsoft.com/office/drawing/2014/main" id="{CE548D8E-359D-4A21-916F-3CBAD44BB2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12" y="2971799"/>
            <a:ext cx="3810000" cy="37496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DCEDBCE2-6861-4920-A90E-495EDE3232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5ABA6-AA03-4D98-9028-1DCF4F7A05C3}"/>
              </a:ext>
            </a:extLst>
          </p:cNvPr>
          <p:cNvSpPr txBox="1"/>
          <p:nvPr/>
        </p:nvSpPr>
        <p:spPr>
          <a:xfrm>
            <a:off x="912812" y="304800"/>
            <a:ext cx="9261597"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pic>
        <p:nvPicPr>
          <p:cNvPr id="4" name="Picture 3">
            <a:extLst>
              <a:ext uri="{FF2B5EF4-FFF2-40B4-BE49-F238E27FC236}">
                <a16:creationId xmlns:a16="http://schemas.microsoft.com/office/drawing/2014/main" id="{990C397F-77C5-4C80-A3B6-557DEED307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7412" y="3174454"/>
            <a:ext cx="4023716" cy="3429000"/>
          </a:xfrm>
          <a:prstGeom prst="rect">
            <a:avLst/>
          </a:prstGeom>
          <a:ln>
            <a:noFill/>
          </a:ln>
          <a:effectLst>
            <a:softEdge rad="112500"/>
          </a:effectLst>
        </p:spPr>
      </p:pic>
      <p:pic>
        <p:nvPicPr>
          <p:cNvPr id="5" name="Picture 4">
            <a:extLst>
              <a:ext uri="{FF2B5EF4-FFF2-40B4-BE49-F238E27FC236}">
                <a16:creationId xmlns:a16="http://schemas.microsoft.com/office/drawing/2014/main" id="{1C4EE71C-E987-4385-A612-9B8ECBBFB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FA3B9-D4BC-4880-84D5-915B6FA942BB}"/>
              </a:ext>
            </a:extLst>
          </p:cNvPr>
          <p:cNvSpPr txBox="1"/>
          <p:nvPr/>
        </p:nvSpPr>
        <p:spPr>
          <a:xfrm>
            <a:off x="379412" y="228600"/>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pic>
        <p:nvPicPr>
          <p:cNvPr id="4" name="Picture 3">
            <a:extLst>
              <a:ext uri="{FF2B5EF4-FFF2-40B4-BE49-F238E27FC236}">
                <a16:creationId xmlns:a16="http://schemas.microsoft.com/office/drawing/2014/main" id="{5E13F064-4258-40FC-9DDC-302ABC8337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966" t="17519" r="8763"/>
          <a:stretch/>
        </p:blipFill>
        <p:spPr>
          <a:xfrm>
            <a:off x="3503612" y="3886200"/>
            <a:ext cx="4591050" cy="2661935"/>
          </a:xfrm>
          <a:prstGeom prst="rect">
            <a:avLst/>
          </a:prstGeom>
        </p:spPr>
      </p:pic>
      <p:pic>
        <p:nvPicPr>
          <p:cNvPr id="5" name="Picture 4">
            <a:extLst>
              <a:ext uri="{FF2B5EF4-FFF2-40B4-BE49-F238E27FC236}">
                <a16:creationId xmlns:a16="http://schemas.microsoft.com/office/drawing/2014/main" id="{46B81B59-B3CE-4A9A-A1D0-B33826F216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45943" y="228600"/>
            <a:ext cx="9402274" cy="1404069"/>
          </a:xfrm>
        </p:spPr>
        <p:txBody>
          <a:bodyPr/>
          <a:lstStyle/>
          <a:p>
            <a:r>
              <a:rPr lang="en-US" dirty="0"/>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297157" y="1211384"/>
            <a:ext cx="11740855" cy="3970216"/>
          </a:xfrm>
        </p:spPr>
        <p:txBody>
          <a:bodyPr>
            <a:normAutofit fontScale="92500" lnSpcReduction="2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pic>
        <p:nvPicPr>
          <p:cNvPr id="5" name="Picture 4">
            <a:extLst>
              <a:ext uri="{FF2B5EF4-FFF2-40B4-BE49-F238E27FC236}">
                <a16:creationId xmlns:a16="http://schemas.microsoft.com/office/drawing/2014/main" id="{20D25438-E3AA-4EF9-93FC-A32971A91C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538" y="5030511"/>
            <a:ext cx="10313747" cy="1795405"/>
          </a:xfrm>
          <a:prstGeom prst="rect">
            <a:avLst/>
          </a:prstGeom>
        </p:spPr>
      </p:pic>
      <p:pic>
        <p:nvPicPr>
          <p:cNvPr id="8" name="Picture 7">
            <a:extLst>
              <a:ext uri="{FF2B5EF4-FFF2-40B4-BE49-F238E27FC236}">
                <a16:creationId xmlns:a16="http://schemas.microsoft.com/office/drawing/2014/main" id="{78A3CC05-4B58-4AA8-A550-6F77372777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6212" y="1368265"/>
            <a:ext cx="8496300" cy="4980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pic>
        <p:nvPicPr>
          <p:cNvPr id="6" name="Picture 5">
            <a:extLst>
              <a:ext uri="{FF2B5EF4-FFF2-40B4-BE49-F238E27FC236}">
                <a16:creationId xmlns:a16="http://schemas.microsoft.com/office/drawing/2014/main" id="{B91C867A-E9F4-45DB-BA17-CE49CDB00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1008" y="142852"/>
            <a:ext cx="8229600" cy="1143000"/>
          </a:xfrm>
        </p:spPr>
        <p:txBody>
          <a:bodyPr>
            <a:normAutofit fontScale="90000"/>
          </a:bodyPr>
          <a:lstStyle/>
          <a:p>
            <a:r>
              <a:rPr lang="en-US" altLang="en-US" b="1" dirty="0"/>
              <a:t>How a Modern Database Works</a:t>
            </a:r>
            <a:br>
              <a:rPr lang="en-US" altLang="en-US" b="1" dirty="0"/>
            </a:br>
            <a:endParaRPr lang="en-US" b="1" dirty="0"/>
          </a:p>
        </p:txBody>
      </p:sp>
      <p:grpSp>
        <p:nvGrpSpPr>
          <p:cNvPr id="4" name="Group 4"/>
          <p:cNvGrpSpPr>
            <a:grpSpLocks/>
          </p:cNvGrpSpPr>
          <p:nvPr/>
        </p:nvGrpSpPr>
        <p:grpSpPr bwMode="auto">
          <a:xfrm>
            <a:off x="2268507" y="3047872"/>
            <a:ext cx="1533525" cy="990600"/>
            <a:chOff x="336" y="1296"/>
            <a:chExt cx="1104" cy="624"/>
          </a:xfrm>
        </p:grpSpPr>
        <p:sp>
          <p:nvSpPr>
            <p:cNvPr id="5" name="AutoShape 5"/>
            <p:cNvSpPr>
              <a:spLocks noChangeArrowheads="1"/>
            </p:cNvSpPr>
            <p:nvPr/>
          </p:nvSpPr>
          <p:spPr bwMode="auto">
            <a:xfrm>
              <a:off x="336" y="1296"/>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 name="AutoShape 6"/>
            <p:cNvSpPr>
              <a:spLocks noChangeArrowheads="1"/>
            </p:cNvSpPr>
            <p:nvPr/>
          </p:nvSpPr>
          <p:spPr bwMode="auto">
            <a:xfrm>
              <a:off x="432" y="1392"/>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 name="AutoShape 7"/>
            <p:cNvSpPr>
              <a:spLocks noChangeArrowheads="1"/>
            </p:cNvSpPr>
            <p:nvPr/>
          </p:nvSpPr>
          <p:spPr bwMode="auto">
            <a:xfrm>
              <a:off x="528" y="1488"/>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8" name="AutoShape 8"/>
            <p:cNvSpPr>
              <a:spLocks noChangeArrowheads="1"/>
            </p:cNvSpPr>
            <p:nvPr/>
          </p:nvSpPr>
          <p:spPr bwMode="auto">
            <a:xfrm>
              <a:off x="624" y="1584"/>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9" name="AutoShape 9"/>
          <p:cNvSpPr>
            <a:spLocks noChangeArrowheads="1"/>
          </p:cNvSpPr>
          <p:nvPr/>
        </p:nvSpPr>
        <p:spPr bwMode="auto">
          <a:xfrm>
            <a:off x="5019644" y="3809872"/>
            <a:ext cx="1466850" cy="990600"/>
          </a:xfrm>
          <a:prstGeom prst="flowChartMagneticDisk">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t>Marketing</a:t>
            </a:r>
          </a:p>
          <a:p>
            <a:pPr algn="ctr" eaLnBrk="1" hangingPunct="1"/>
            <a:r>
              <a:rPr lang="en-US" altLang="en-US" sz="2000"/>
              <a:t>Database</a:t>
            </a:r>
          </a:p>
        </p:txBody>
      </p:sp>
      <p:sp>
        <p:nvSpPr>
          <p:cNvPr id="10" name="Rectangle 10"/>
          <p:cNvSpPr>
            <a:spLocks noChangeArrowheads="1"/>
          </p:cNvSpPr>
          <p:nvPr/>
        </p:nvSpPr>
        <p:spPr bwMode="auto">
          <a:xfrm>
            <a:off x="6954806" y="3200272"/>
            <a:ext cx="1333500" cy="1447800"/>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t>Analytic &amp;</a:t>
            </a:r>
          </a:p>
          <a:p>
            <a:pPr algn="ctr" eaLnBrk="1" hangingPunct="1"/>
            <a:r>
              <a:rPr lang="en-US" altLang="en-US" sz="2000" dirty="0"/>
              <a:t>Campaign</a:t>
            </a:r>
          </a:p>
          <a:p>
            <a:pPr algn="ctr" eaLnBrk="1" hangingPunct="1"/>
            <a:r>
              <a:rPr lang="en-US" altLang="en-US" sz="2000" dirty="0"/>
              <a:t>Software</a:t>
            </a:r>
          </a:p>
        </p:txBody>
      </p:sp>
      <p:sp>
        <p:nvSpPr>
          <p:cNvPr id="11" name="Line 11"/>
          <p:cNvSpPr>
            <a:spLocks noChangeShapeType="1"/>
          </p:cNvSpPr>
          <p:nvPr/>
        </p:nvSpPr>
        <p:spPr bwMode="auto">
          <a:xfrm>
            <a:off x="6553169" y="4114672"/>
            <a:ext cx="2667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2" name="Text Box 12"/>
          <p:cNvSpPr txBox="1">
            <a:spLocks noChangeArrowheads="1"/>
          </p:cNvSpPr>
          <p:nvPr/>
        </p:nvSpPr>
        <p:spPr bwMode="auto">
          <a:xfrm>
            <a:off x="2268507" y="2209673"/>
            <a:ext cx="1666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Customer Transactions</a:t>
            </a:r>
          </a:p>
        </p:txBody>
      </p:sp>
      <p:sp>
        <p:nvSpPr>
          <p:cNvPr id="13" name="Text Box 13"/>
          <p:cNvSpPr txBox="1">
            <a:spLocks noChangeArrowheads="1"/>
          </p:cNvSpPr>
          <p:nvPr/>
        </p:nvSpPr>
        <p:spPr bwMode="auto">
          <a:xfrm>
            <a:off x="8488332" y="3124073"/>
            <a:ext cx="1465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sz="2000">
              <a:solidFill>
                <a:schemeClr val="tx2"/>
              </a:solidFill>
            </a:endParaRPr>
          </a:p>
        </p:txBody>
      </p:sp>
      <p:sp>
        <p:nvSpPr>
          <p:cNvPr id="14" name="Text Box 14"/>
          <p:cNvSpPr txBox="1">
            <a:spLocks noChangeArrowheads="1"/>
          </p:cNvSpPr>
          <p:nvPr/>
        </p:nvSpPr>
        <p:spPr bwMode="auto">
          <a:xfrm>
            <a:off x="8555006" y="2819273"/>
            <a:ext cx="14668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Marketing Staff -Access By Web</a:t>
            </a:r>
          </a:p>
        </p:txBody>
      </p:sp>
      <p:sp>
        <p:nvSpPr>
          <p:cNvPr id="15" name="Line 15"/>
          <p:cNvSpPr>
            <a:spLocks noChangeShapeType="1"/>
          </p:cNvSpPr>
          <p:nvPr/>
        </p:nvSpPr>
        <p:spPr bwMode="auto">
          <a:xfrm flipH="1">
            <a:off x="7773956" y="2819272"/>
            <a:ext cx="228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pic>
        <p:nvPicPr>
          <p:cNvPr id="16" name="Picture 17" descr="hh00231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4557" y="1219073"/>
            <a:ext cx="1230313"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18"/>
          <p:cNvSpPr>
            <a:spLocks noChangeShapeType="1"/>
          </p:cNvSpPr>
          <p:nvPr/>
        </p:nvSpPr>
        <p:spPr bwMode="auto">
          <a:xfrm flipH="1" flipV="1">
            <a:off x="6419819" y="3047872"/>
            <a:ext cx="40005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8" name="AutoShape 20"/>
          <p:cNvSpPr>
            <a:spLocks noChangeArrowheads="1"/>
          </p:cNvSpPr>
          <p:nvPr/>
        </p:nvSpPr>
        <p:spPr bwMode="auto">
          <a:xfrm>
            <a:off x="6707157" y="5410072"/>
            <a:ext cx="1446213" cy="1143000"/>
          </a:xfrm>
          <a:prstGeom prst="flowChartMultidocument">
            <a:avLst/>
          </a:prstGeom>
          <a:solidFill>
            <a:srgbClr val="FFFF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latin typeface="Tahoma" panose="020B0604030504040204" pitchFamily="34" charset="0"/>
              </a:rPr>
              <a:t>Appended</a:t>
            </a:r>
          </a:p>
          <a:p>
            <a:pPr algn="ctr"/>
            <a:r>
              <a:rPr lang="en-US" altLang="en-US" dirty="0">
                <a:latin typeface="Tahoma" panose="020B0604030504040204" pitchFamily="34" charset="0"/>
              </a:rPr>
              <a:t>Data</a:t>
            </a:r>
          </a:p>
        </p:txBody>
      </p:sp>
      <p:pic>
        <p:nvPicPr>
          <p:cNvPr id="19" name="Picture 22" descr="pe03879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697757" y="990473"/>
            <a:ext cx="216852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23"/>
          <p:cNvSpPr>
            <a:spLocks noChangeShapeType="1"/>
          </p:cNvSpPr>
          <p:nvPr/>
        </p:nvSpPr>
        <p:spPr bwMode="auto">
          <a:xfrm flipV="1">
            <a:off x="5735606" y="487667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AutoShape 24"/>
          <p:cNvSpPr>
            <a:spLocks noChangeArrowheads="1"/>
          </p:cNvSpPr>
          <p:nvPr/>
        </p:nvSpPr>
        <p:spPr bwMode="auto">
          <a:xfrm>
            <a:off x="8459757" y="4800472"/>
            <a:ext cx="1693863" cy="990600"/>
          </a:xfrm>
          <a:prstGeom prst="flowChartInternalStorage">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Modeling &amp;</a:t>
            </a:r>
          </a:p>
          <a:p>
            <a:pPr algn="ctr" eaLnBrk="1" hangingPunct="1"/>
            <a:r>
              <a:rPr lang="en-US" altLang="en-US"/>
              <a:t>Analytics</a:t>
            </a:r>
          </a:p>
        </p:txBody>
      </p:sp>
      <p:sp>
        <p:nvSpPr>
          <p:cNvPr id="22" name="Text Box 25"/>
          <p:cNvSpPr txBox="1">
            <a:spLocks noChangeArrowheads="1"/>
          </p:cNvSpPr>
          <p:nvPr/>
        </p:nvSpPr>
        <p:spPr bwMode="auto">
          <a:xfrm>
            <a:off x="4878356" y="2438273"/>
            <a:ext cx="1589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Marketing Campaigns</a:t>
            </a:r>
          </a:p>
        </p:txBody>
      </p:sp>
      <p:sp>
        <p:nvSpPr>
          <p:cNvPr id="23" name="Line 28"/>
          <p:cNvSpPr>
            <a:spLocks noChangeShapeType="1"/>
          </p:cNvSpPr>
          <p:nvPr/>
        </p:nvSpPr>
        <p:spPr bwMode="auto">
          <a:xfrm flipV="1">
            <a:off x="3713132" y="4648072"/>
            <a:ext cx="1228725"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9"/>
          <p:cNvSpPr>
            <a:spLocks noChangeShapeType="1"/>
          </p:cNvSpPr>
          <p:nvPr/>
        </p:nvSpPr>
        <p:spPr bwMode="auto">
          <a:xfrm>
            <a:off x="2917794" y="281927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30"/>
          <p:cNvSpPr>
            <a:spLocks noChangeShapeType="1"/>
          </p:cNvSpPr>
          <p:nvPr/>
        </p:nvSpPr>
        <p:spPr bwMode="auto">
          <a:xfrm>
            <a:off x="2897156" y="464807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31"/>
          <p:cNvSpPr>
            <a:spLocks noChangeShapeType="1"/>
          </p:cNvSpPr>
          <p:nvPr/>
        </p:nvSpPr>
        <p:spPr bwMode="auto">
          <a:xfrm flipH="1">
            <a:off x="3735356" y="1752472"/>
            <a:ext cx="1155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 name="Group 32"/>
          <p:cNvGrpSpPr>
            <a:grpSpLocks/>
          </p:cNvGrpSpPr>
          <p:nvPr/>
        </p:nvGrpSpPr>
        <p:grpSpPr bwMode="auto">
          <a:xfrm>
            <a:off x="2453909" y="865576"/>
            <a:ext cx="1163638" cy="1404938"/>
            <a:chOff x="3206" y="2857"/>
            <a:chExt cx="925" cy="1173"/>
          </a:xfrm>
        </p:grpSpPr>
        <p:sp>
          <p:nvSpPr>
            <p:cNvPr id="28" name="Freeform 33"/>
            <p:cNvSpPr>
              <a:spLocks/>
            </p:cNvSpPr>
            <p:nvPr/>
          </p:nvSpPr>
          <p:spPr bwMode="auto">
            <a:xfrm>
              <a:off x="3207" y="3327"/>
              <a:ext cx="402" cy="468"/>
            </a:xfrm>
            <a:custGeom>
              <a:avLst/>
              <a:gdLst>
                <a:gd name="T0" fmla="*/ 237 w 1204"/>
                <a:gd name="T1" fmla="*/ 0 h 936"/>
                <a:gd name="T2" fmla="*/ 102 w 1204"/>
                <a:gd name="T3" fmla="*/ 47 h 936"/>
                <a:gd name="T4" fmla="*/ 84 w 1204"/>
                <a:gd name="T5" fmla="*/ 47 h 936"/>
                <a:gd name="T6" fmla="*/ 1 w 1204"/>
                <a:gd name="T7" fmla="*/ 127 h 936"/>
                <a:gd name="T8" fmla="*/ 0 w 1204"/>
                <a:gd name="T9" fmla="*/ 135 h 936"/>
                <a:gd name="T10" fmla="*/ 235 w 1204"/>
                <a:gd name="T11" fmla="*/ 468 h 936"/>
                <a:gd name="T12" fmla="*/ 344 w 1204"/>
                <a:gd name="T13" fmla="*/ 388 h 936"/>
                <a:gd name="T14" fmla="*/ 402 w 1204"/>
                <a:gd name="T15" fmla="*/ 341 h 936"/>
                <a:gd name="T16" fmla="*/ 344 w 1204"/>
                <a:gd name="T17" fmla="*/ 248 h 936"/>
                <a:gd name="T18" fmla="*/ 312 w 1204"/>
                <a:gd name="T19" fmla="*/ 194 h 936"/>
                <a:gd name="T20" fmla="*/ 292 w 1204"/>
                <a:gd name="T21" fmla="*/ 145 h 936"/>
                <a:gd name="T22" fmla="*/ 251 w 1204"/>
                <a:gd name="T23" fmla="*/ 35 h 936"/>
                <a:gd name="T24" fmla="*/ 237 w 1204"/>
                <a:gd name="T25" fmla="*/ 0 h 936"/>
                <a:gd name="T26" fmla="*/ 237 w 1204"/>
                <a:gd name="T27" fmla="*/ 0 h 9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4" h="936">
                  <a:moveTo>
                    <a:pt x="711" y="0"/>
                  </a:moveTo>
                  <a:lnTo>
                    <a:pt x="306" y="94"/>
                  </a:lnTo>
                  <a:lnTo>
                    <a:pt x="252" y="94"/>
                  </a:lnTo>
                  <a:lnTo>
                    <a:pt x="3" y="253"/>
                  </a:lnTo>
                  <a:lnTo>
                    <a:pt x="0" y="270"/>
                  </a:lnTo>
                  <a:lnTo>
                    <a:pt x="703" y="936"/>
                  </a:lnTo>
                  <a:lnTo>
                    <a:pt x="1031" y="775"/>
                  </a:lnTo>
                  <a:lnTo>
                    <a:pt x="1204" y="682"/>
                  </a:lnTo>
                  <a:lnTo>
                    <a:pt x="1031" y="495"/>
                  </a:lnTo>
                  <a:lnTo>
                    <a:pt x="935" y="388"/>
                  </a:lnTo>
                  <a:lnTo>
                    <a:pt x="875" y="289"/>
                  </a:lnTo>
                  <a:lnTo>
                    <a:pt x="752" y="70"/>
                  </a:lnTo>
                  <a:lnTo>
                    <a:pt x="7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Freeform 34"/>
            <p:cNvSpPr>
              <a:spLocks/>
            </p:cNvSpPr>
            <p:nvPr/>
          </p:nvSpPr>
          <p:spPr bwMode="auto">
            <a:xfrm>
              <a:off x="3982" y="3390"/>
              <a:ext cx="140" cy="467"/>
            </a:xfrm>
            <a:custGeom>
              <a:avLst/>
              <a:gdLst>
                <a:gd name="T0" fmla="*/ 51 w 420"/>
                <a:gd name="T1" fmla="*/ 0 h 934"/>
                <a:gd name="T2" fmla="*/ 56 w 420"/>
                <a:gd name="T3" fmla="*/ 80 h 934"/>
                <a:gd name="T4" fmla="*/ 0 w 420"/>
                <a:gd name="T5" fmla="*/ 454 h 934"/>
                <a:gd name="T6" fmla="*/ 85 w 420"/>
                <a:gd name="T7" fmla="*/ 467 h 934"/>
                <a:gd name="T8" fmla="*/ 116 w 420"/>
                <a:gd name="T9" fmla="*/ 387 h 934"/>
                <a:gd name="T10" fmla="*/ 140 w 420"/>
                <a:gd name="T11" fmla="*/ 98 h 934"/>
                <a:gd name="T12" fmla="*/ 130 w 420"/>
                <a:gd name="T13" fmla="*/ 48 h 934"/>
                <a:gd name="T14" fmla="*/ 81 w 420"/>
                <a:gd name="T15" fmla="*/ 7 h 934"/>
                <a:gd name="T16" fmla="*/ 51 w 420"/>
                <a:gd name="T17" fmla="*/ 0 h 934"/>
                <a:gd name="T18" fmla="*/ 51 w 420"/>
                <a:gd name="T19" fmla="*/ 0 h 934"/>
                <a:gd name="T20" fmla="*/ 51 w 420"/>
                <a:gd name="T21" fmla="*/ 0 h 9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0" h="934">
                  <a:moveTo>
                    <a:pt x="153" y="0"/>
                  </a:moveTo>
                  <a:lnTo>
                    <a:pt x="167" y="159"/>
                  </a:lnTo>
                  <a:lnTo>
                    <a:pt x="0" y="908"/>
                  </a:lnTo>
                  <a:lnTo>
                    <a:pt x="254" y="934"/>
                  </a:lnTo>
                  <a:lnTo>
                    <a:pt x="349" y="773"/>
                  </a:lnTo>
                  <a:lnTo>
                    <a:pt x="420" y="195"/>
                  </a:lnTo>
                  <a:lnTo>
                    <a:pt x="390" y="96"/>
                  </a:lnTo>
                  <a:lnTo>
                    <a:pt x="244" y="13"/>
                  </a:lnTo>
                  <a:lnTo>
                    <a:pt x="153" y="0"/>
                  </a:lnTo>
                  <a:close/>
                </a:path>
              </a:pathLst>
            </a:custGeom>
            <a:solidFill>
              <a:srgbClr val="75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Freeform 35"/>
            <p:cNvSpPr>
              <a:spLocks/>
            </p:cNvSpPr>
            <p:nvPr/>
          </p:nvSpPr>
          <p:spPr bwMode="auto">
            <a:xfrm>
              <a:off x="3795" y="3865"/>
              <a:ext cx="155" cy="113"/>
            </a:xfrm>
            <a:custGeom>
              <a:avLst/>
              <a:gdLst>
                <a:gd name="T0" fmla="*/ 11 w 466"/>
                <a:gd name="T1" fmla="*/ 53 h 226"/>
                <a:gd name="T2" fmla="*/ 155 w 466"/>
                <a:gd name="T3" fmla="*/ 113 h 226"/>
                <a:gd name="T4" fmla="*/ 116 w 466"/>
                <a:gd name="T5" fmla="*/ 0 h 226"/>
                <a:gd name="T6" fmla="*/ 0 w 466"/>
                <a:gd name="T7" fmla="*/ 37 h 226"/>
                <a:gd name="T8" fmla="*/ 11 w 466"/>
                <a:gd name="T9" fmla="*/ 53 h 226"/>
                <a:gd name="T10" fmla="*/ 11 w 466"/>
                <a:gd name="T11" fmla="*/ 53 h 226"/>
                <a:gd name="T12" fmla="*/ 11 w 466"/>
                <a:gd name="T13" fmla="*/ 53 h 2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6" h="226">
                  <a:moveTo>
                    <a:pt x="33" y="106"/>
                  </a:moveTo>
                  <a:lnTo>
                    <a:pt x="466" y="226"/>
                  </a:lnTo>
                  <a:lnTo>
                    <a:pt x="349" y="0"/>
                  </a:lnTo>
                  <a:lnTo>
                    <a:pt x="0" y="73"/>
                  </a:lnTo>
                  <a:lnTo>
                    <a:pt x="33" y="106"/>
                  </a:lnTo>
                  <a:close/>
                </a:path>
              </a:pathLst>
            </a:custGeom>
            <a:solidFill>
              <a:srgbClr val="FFC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36"/>
            <p:cNvSpPr>
              <a:spLocks/>
            </p:cNvSpPr>
            <p:nvPr/>
          </p:nvSpPr>
          <p:spPr bwMode="auto">
            <a:xfrm>
              <a:off x="3570" y="3804"/>
              <a:ext cx="86" cy="53"/>
            </a:xfrm>
            <a:custGeom>
              <a:avLst/>
              <a:gdLst>
                <a:gd name="T0" fmla="*/ 0 w 258"/>
                <a:gd name="T1" fmla="*/ 28 h 105"/>
                <a:gd name="T2" fmla="*/ 49 w 258"/>
                <a:gd name="T3" fmla="*/ 51 h 105"/>
                <a:gd name="T4" fmla="*/ 86 w 258"/>
                <a:gd name="T5" fmla="*/ 53 h 105"/>
                <a:gd name="T6" fmla="*/ 30 w 258"/>
                <a:gd name="T7" fmla="*/ 0 h 105"/>
                <a:gd name="T8" fmla="*/ 0 w 258"/>
                <a:gd name="T9" fmla="*/ 28 h 105"/>
                <a:gd name="T10" fmla="*/ 0 w 258"/>
                <a:gd name="T11" fmla="*/ 28 h 105"/>
                <a:gd name="T12" fmla="*/ 0 w 258"/>
                <a:gd name="T13" fmla="*/ 28 h 1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8" h="105">
                  <a:moveTo>
                    <a:pt x="0" y="56"/>
                  </a:moveTo>
                  <a:lnTo>
                    <a:pt x="146" y="102"/>
                  </a:lnTo>
                  <a:lnTo>
                    <a:pt x="258" y="105"/>
                  </a:lnTo>
                  <a:lnTo>
                    <a:pt x="91" y="0"/>
                  </a:lnTo>
                  <a:lnTo>
                    <a:pt x="0" y="56"/>
                  </a:lnTo>
                  <a:close/>
                </a:path>
              </a:pathLst>
            </a:custGeom>
            <a:solidFill>
              <a:srgbClr val="FFCC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37"/>
            <p:cNvSpPr>
              <a:spLocks/>
            </p:cNvSpPr>
            <p:nvPr/>
          </p:nvSpPr>
          <p:spPr bwMode="auto">
            <a:xfrm>
              <a:off x="3566" y="3788"/>
              <a:ext cx="316" cy="141"/>
            </a:xfrm>
            <a:custGeom>
              <a:avLst/>
              <a:gdLst>
                <a:gd name="T0" fmla="*/ 271 w 947"/>
                <a:gd name="T1" fmla="*/ 103 h 282"/>
                <a:gd name="T2" fmla="*/ 238 w 947"/>
                <a:gd name="T3" fmla="*/ 117 h 282"/>
                <a:gd name="T4" fmla="*/ 316 w 947"/>
                <a:gd name="T5" fmla="*/ 121 h 282"/>
                <a:gd name="T6" fmla="*/ 268 w 947"/>
                <a:gd name="T7" fmla="*/ 141 h 282"/>
                <a:gd name="T8" fmla="*/ 246 w 947"/>
                <a:gd name="T9" fmla="*/ 141 h 282"/>
                <a:gd name="T10" fmla="*/ 38 w 947"/>
                <a:gd name="T11" fmla="*/ 62 h 282"/>
                <a:gd name="T12" fmla="*/ 62 w 947"/>
                <a:gd name="T13" fmla="*/ 59 h 282"/>
                <a:gd name="T14" fmla="*/ 40 w 947"/>
                <a:gd name="T15" fmla="*/ 35 h 282"/>
                <a:gd name="T16" fmla="*/ 12 w 947"/>
                <a:gd name="T17" fmla="*/ 47 h 282"/>
                <a:gd name="T18" fmla="*/ 0 w 947"/>
                <a:gd name="T19" fmla="*/ 40 h 282"/>
                <a:gd name="T20" fmla="*/ 45 w 947"/>
                <a:gd name="T21" fmla="*/ 0 h 282"/>
                <a:gd name="T22" fmla="*/ 102 w 947"/>
                <a:gd name="T23" fmla="*/ 63 h 282"/>
                <a:gd name="T24" fmla="*/ 189 w 947"/>
                <a:gd name="T25" fmla="*/ 90 h 282"/>
                <a:gd name="T26" fmla="*/ 271 w 947"/>
                <a:gd name="T27" fmla="*/ 103 h 282"/>
                <a:gd name="T28" fmla="*/ 271 w 947"/>
                <a:gd name="T29" fmla="*/ 103 h 282"/>
                <a:gd name="T30" fmla="*/ 271 w 947"/>
                <a:gd name="T31" fmla="*/ 103 h 28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47" h="282">
                  <a:moveTo>
                    <a:pt x="813" y="206"/>
                  </a:moveTo>
                  <a:lnTo>
                    <a:pt x="712" y="233"/>
                  </a:lnTo>
                  <a:lnTo>
                    <a:pt x="947" y="242"/>
                  </a:lnTo>
                  <a:lnTo>
                    <a:pt x="803" y="282"/>
                  </a:lnTo>
                  <a:lnTo>
                    <a:pt x="736" y="282"/>
                  </a:lnTo>
                  <a:lnTo>
                    <a:pt x="113" y="123"/>
                  </a:lnTo>
                  <a:lnTo>
                    <a:pt x="185" y="117"/>
                  </a:lnTo>
                  <a:lnTo>
                    <a:pt x="121" y="70"/>
                  </a:lnTo>
                  <a:lnTo>
                    <a:pt x="35" y="94"/>
                  </a:lnTo>
                  <a:lnTo>
                    <a:pt x="0" y="80"/>
                  </a:lnTo>
                  <a:lnTo>
                    <a:pt x="136" y="0"/>
                  </a:lnTo>
                  <a:lnTo>
                    <a:pt x="307" y="126"/>
                  </a:lnTo>
                  <a:lnTo>
                    <a:pt x="565" y="180"/>
                  </a:lnTo>
                  <a:lnTo>
                    <a:pt x="813" y="206"/>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38"/>
            <p:cNvSpPr>
              <a:spLocks/>
            </p:cNvSpPr>
            <p:nvPr/>
          </p:nvSpPr>
          <p:spPr bwMode="auto">
            <a:xfrm>
              <a:off x="3789" y="3849"/>
              <a:ext cx="188" cy="142"/>
            </a:xfrm>
            <a:custGeom>
              <a:avLst/>
              <a:gdLst>
                <a:gd name="T0" fmla="*/ 188 w 564"/>
                <a:gd name="T1" fmla="*/ 142 h 285"/>
                <a:gd name="T2" fmla="*/ 166 w 564"/>
                <a:gd name="T3" fmla="*/ 78 h 285"/>
                <a:gd name="T4" fmla="*/ 152 w 564"/>
                <a:gd name="T5" fmla="*/ 0 h 285"/>
                <a:gd name="T6" fmla="*/ 113 w 564"/>
                <a:gd name="T7" fmla="*/ 13 h 285"/>
                <a:gd name="T8" fmla="*/ 66 w 564"/>
                <a:gd name="T9" fmla="*/ 36 h 285"/>
                <a:gd name="T10" fmla="*/ 0 w 564"/>
                <a:gd name="T11" fmla="*/ 43 h 285"/>
                <a:gd name="T12" fmla="*/ 74 w 564"/>
                <a:gd name="T13" fmla="*/ 44 h 285"/>
                <a:gd name="T14" fmla="*/ 108 w 564"/>
                <a:gd name="T15" fmla="*/ 31 h 285"/>
                <a:gd name="T16" fmla="*/ 60 w 564"/>
                <a:gd name="T17" fmla="*/ 64 h 285"/>
                <a:gd name="T18" fmla="*/ 129 w 564"/>
                <a:gd name="T19" fmla="*/ 53 h 285"/>
                <a:gd name="T20" fmla="*/ 117 w 564"/>
                <a:gd name="T21" fmla="*/ 69 h 285"/>
                <a:gd name="T22" fmla="*/ 136 w 564"/>
                <a:gd name="T23" fmla="*/ 106 h 285"/>
                <a:gd name="T24" fmla="*/ 137 w 564"/>
                <a:gd name="T25" fmla="*/ 121 h 285"/>
                <a:gd name="T26" fmla="*/ 188 w 564"/>
                <a:gd name="T27" fmla="*/ 142 h 285"/>
                <a:gd name="T28" fmla="*/ 188 w 564"/>
                <a:gd name="T29" fmla="*/ 142 h 285"/>
                <a:gd name="T30" fmla="*/ 188 w 564"/>
                <a:gd name="T31" fmla="*/ 142 h 2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4" h="285">
                  <a:moveTo>
                    <a:pt x="564" y="285"/>
                  </a:moveTo>
                  <a:lnTo>
                    <a:pt x="497" y="156"/>
                  </a:lnTo>
                  <a:lnTo>
                    <a:pt x="456" y="0"/>
                  </a:lnTo>
                  <a:lnTo>
                    <a:pt x="339" y="27"/>
                  </a:lnTo>
                  <a:lnTo>
                    <a:pt x="199" y="73"/>
                  </a:lnTo>
                  <a:lnTo>
                    <a:pt x="0" y="86"/>
                  </a:lnTo>
                  <a:lnTo>
                    <a:pt x="221" y="89"/>
                  </a:lnTo>
                  <a:lnTo>
                    <a:pt x="325" y="63"/>
                  </a:lnTo>
                  <a:lnTo>
                    <a:pt x="180" y="129"/>
                  </a:lnTo>
                  <a:lnTo>
                    <a:pt x="388" y="106"/>
                  </a:lnTo>
                  <a:lnTo>
                    <a:pt x="352" y="139"/>
                  </a:lnTo>
                  <a:lnTo>
                    <a:pt x="407" y="212"/>
                  </a:lnTo>
                  <a:lnTo>
                    <a:pt x="411" y="242"/>
                  </a:lnTo>
                  <a:lnTo>
                    <a:pt x="564" y="285"/>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39"/>
            <p:cNvSpPr>
              <a:spLocks/>
            </p:cNvSpPr>
            <p:nvPr/>
          </p:nvSpPr>
          <p:spPr bwMode="auto">
            <a:xfrm>
              <a:off x="3511" y="3300"/>
              <a:ext cx="533" cy="592"/>
            </a:xfrm>
            <a:custGeom>
              <a:avLst/>
              <a:gdLst>
                <a:gd name="T0" fmla="*/ 361 w 1598"/>
                <a:gd name="T1" fmla="*/ 0 h 1183"/>
                <a:gd name="T2" fmla="*/ 224 w 1598"/>
                <a:gd name="T3" fmla="*/ 191 h 1183"/>
                <a:gd name="T4" fmla="*/ 188 w 1598"/>
                <a:gd name="T5" fmla="*/ 224 h 1183"/>
                <a:gd name="T6" fmla="*/ 164 w 1598"/>
                <a:gd name="T7" fmla="*/ 158 h 1183"/>
                <a:gd name="T8" fmla="*/ 141 w 1598"/>
                <a:gd name="T9" fmla="*/ 94 h 1183"/>
                <a:gd name="T10" fmla="*/ 152 w 1598"/>
                <a:gd name="T11" fmla="*/ 5 h 1183"/>
                <a:gd name="T12" fmla="*/ 19 w 1598"/>
                <a:gd name="T13" fmla="*/ 42 h 1183"/>
                <a:gd name="T14" fmla="*/ 0 w 1598"/>
                <a:gd name="T15" fmla="*/ 184 h 1183"/>
                <a:gd name="T16" fmla="*/ 227 w 1598"/>
                <a:gd name="T17" fmla="*/ 333 h 1183"/>
                <a:gd name="T18" fmla="*/ 331 w 1598"/>
                <a:gd name="T19" fmla="*/ 592 h 1183"/>
                <a:gd name="T20" fmla="*/ 455 w 1598"/>
                <a:gd name="T21" fmla="*/ 537 h 1183"/>
                <a:gd name="T22" fmla="*/ 533 w 1598"/>
                <a:gd name="T23" fmla="*/ 216 h 1183"/>
                <a:gd name="T24" fmla="*/ 524 w 1598"/>
                <a:gd name="T25" fmla="*/ 100 h 1183"/>
                <a:gd name="T26" fmla="*/ 488 w 1598"/>
                <a:gd name="T27" fmla="*/ 68 h 1183"/>
                <a:gd name="T28" fmla="*/ 442 w 1598"/>
                <a:gd name="T29" fmla="*/ 37 h 1183"/>
                <a:gd name="T30" fmla="*/ 361 w 1598"/>
                <a:gd name="T31" fmla="*/ 0 h 1183"/>
                <a:gd name="T32" fmla="*/ 361 w 1598"/>
                <a:gd name="T33" fmla="*/ 0 h 1183"/>
                <a:gd name="T34" fmla="*/ 361 w 1598"/>
                <a:gd name="T35" fmla="*/ 0 h 1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8" h="1183">
                  <a:moveTo>
                    <a:pt x="1082" y="0"/>
                  </a:moveTo>
                  <a:lnTo>
                    <a:pt x="671" y="381"/>
                  </a:lnTo>
                  <a:lnTo>
                    <a:pt x="564" y="448"/>
                  </a:lnTo>
                  <a:lnTo>
                    <a:pt x="491" y="315"/>
                  </a:lnTo>
                  <a:lnTo>
                    <a:pt x="423" y="188"/>
                  </a:lnTo>
                  <a:lnTo>
                    <a:pt x="455" y="10"/>
                  </a:lnTo>
                  <a:lnTo>
                    <a:pt x="57" y="83"/>
                  </a:lnTo>
                  <a:lnTo>
                    <a:pt x="0" y="367"/>
                  </a:lnTo>
                  <a:lnTo>
                    <a:pt x="681" y="666"/>
                  </a:lnTo>
                  <a:lnTo>
                    <a:pt x="991" y="1183"/>
                  </a:lnTo>
                  <a:lnTo>
                    <a:pt x="1363" y="1074"/>
                  </a:lnTo>
                  <a:lnTo>
                    <a:pt x="1598" y="431"/>
                  </a:lnTo>
                  <a:lnTo>
                    <a:pt x="1571" y="199"/>
                  </a:lnTo>
                  <a:lnTo>
                    <a:pt x="1462" y="135"/>
                  </a:lnTo>
                  <a:lnTo>
                    <a:pt x="1326" y="73"/>
                  </a:lnTo>
                  <a:lnTo>
                    <a:pt x="1082" y="0"/>
                  </a:lnTo>
                  <a:close/>
                </a:path>
              </a:pathLst>
            </a:custGeom>
            <a:solidFill>
              <a:srgbClr val="850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40"/>
            <p:cNvSpPr>
              <a:spLocks/>
            </p:cNvSpPr>
            <p:nvPr/>
          </p:nvSpPr>
          <p:spPr bwMode="auto">
            <a:xfrm>
              <a:off x="3614" y="3671"/>
              <a:ext cx="190" cy="211"/>
            </a:xfrm>
            <a:custGeom>
              <a:avLst/>
              <a:gdLst>
                <a:gd name="T0" fmla="*/ 0 w 568"/>
                <a:gd name="T1" fmla="*/ 78 h 423"/>
                <a:gd name="T2" fmla="*/ 17 w 568"/>
                <a:gd name="T3" fmla="*/ 117 h 423"/>
                <a:gd name="T4" fmla="*/ 23 w 568"/>
                <a:gd name="T5" fmla="*/ 157 h 423"/>
                <a:gd name="T6" fmla="*/ 92 w 568"/>
                <a:gd name="T7" fmla="*/ 204 h 423"/>
                <a:gd name="T8" fmla="*/ 148 w 568"/>
                <a:gd name="T9" fmla="*/ 206 h 423"/>
                <a:gd name="T10" fmla="*/ 190 w 568"/>
                <a:gd name="T11" fmla="*/ 211 h 423"/>
                <a:gd name="T12" fmla="*/ 170 w 568"/>
                <a:gd name="T13" fmla="*/ 181 h 423"/>
                <a:gd name="T14" fmla="*/ 103 w 568"/>
                <a:gd name="T15" fmla="*/ 103 h 423"/>
                <a:gd name="T16" fmla="*/ 5 w 568"/>
                <a:gd name="T17" fmla="*/ 0 h 423"/>
                <a:gd name="T18" fmla="*/ 0 w 568"/>
                <a:gd name="T19" fmla="*/ 78 h 423"/>
                <a:gd name="T20" fmla="*/ 0 w 568"/>
                <a:gd name="T21" fmla="*/ 78 h 423"/>
                <a:gd name="T22" fmla="*/ 0 w 568"/>
                <a:gd name="T23" fmla="*/ 78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8" h="423">
                  <a:moveTo>
                    <a:pt x="0" y="157"/>
                  </a:moveTo>
                  <a:lnTo>
                    <a:pt x="51" y="235"/>
                  </a:lnTo>
                  <a:lnTo>
                    <a:pt x="70" y="315"/>
                  </a:lnTo>
                  <a:lnTo>
                    <a:pt x="275" y="408"/>
                  </a:lnTo>
                  <a:lnTo>
                    <a:pt x="441" y="413"/>
                  </a:lnTo>
                  <a:lnTo>
                    <a:pt x="568" y="423"/>
                  </a:lnTo>
                  <a:lnTo>
                    <a:pt x="509" y="362"/>
                  </a:lnTo>
                  <a:lnTo>
                    <a:pt x="307" y="206"/>
                  </a:lnTo>
                  <a:lnTo>
                    <a:pt x="14" y="0"/>
                  </a:lnTo>
                  <a:lnTo>
                    <a:pt x="0" y="157"/>
                  </a:lnTo>
                  <a:close/>
                </a:path>
              </a:pathLst>
            </a:custGeom>
            <a:solidFill>
              <a:srgbClr val="850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41"/>
            <p:cNvSpPr>
              <a:spLocks/>
            </p:cNvSpPr>
            <p:nvPr/>
          </p:nvSpPr>
          <p:spPr bwMode="auto">
            <a:xfrm>
              <a:off x="3471" y="3710"/>
              <a:ext cx="90" cy="106"/>
            </a:xfrm>
            <a:custGeom>
              <a:avLst/>
              <a:gdLst>
                <a:gd name="T0" fmla="*/ 90 w 270"/>
                <a:gd name="T1" fmla="*/ 0 h 211"/>
                <a:gd name="T2" fmla="*/ 75 w 270"/>
                <a:gd name="T3" fmla="*/ 66 h 211"/>
                <a:gd name="T4" fmla="*/ 51 w 270"/>
                <a:gd name="T5" fmla="*/ 106 h 211"/>
                <a:gd name="T6" fmla="*/ 11 w 270"/>
                <a:gd name="T7" fmla="*/ 89 h 211"/>
                <a:gd name="T8" fmla="*/ 0 w 270"/>
                <a:gd name="T9" fmla="*/ 68 h 211"/>
                <a:gd name="T10" fmla="*/ 90 w 270"/>
                <a:gd name="T11" fmla="*/ 0 h 211"/>
                <a:gd name="T12" fmla="*/ 90 w 270"/>
                <a:gd name="T13" fmla="*/ 0 h 211"/>
                <a:gd name="T14" fmla="*/ 90 w 270"/>
                <a:gd name="T15" fmla="*/ 0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0" h="211">
                  <a:moveTo>
                    <a:pt x="270" y="0"/>
                  </a:moveTo>
                  <a:lnTo>
                    <a:pt x="226" y="132"/>
                  </a:lnTo>
                  <a:lnTo>
                    <a:pt x="153" y="211"/>
                  </a:lnTo>
                  <a:lnTo>
                    <a:pt x="33" y="177"/>
                  </a:lnTo>
                  <a:lnTo>
                    <a:pt x="0" y="135"/>
                  </a:lnTo>
                  <a:lnTo>
                    <a:pt x="270" y="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42"/>
            <p:cNvSpPr>
              <a:spLocks/>
            </p:cNvSpPr>
            <p:nvPr/>
          </p:nvSpPr>
          <p:spPr bwMode="auto">
            <a:xfrm>
              <a:off x="3463" y="3709"/>
              <a:ext cx="98" cy="110"/>
            </a:xfrm>
            <a:custGeom>
              <a:avLst/>
              <a:gdLst>
                <a:gd name="T0" fmla="*/ 0 w 292"/>
                <a:gd name="T1" fmla="*/ 69 h 220"/>
                <a:gd name="T2" fmla="*/ 27 w 292"/>
                <a:gd name="T3" fmla="*/ 94 h 220"/>
                <a:gd name="T4" fmla="*/ 61 w 292"/>
                <a:gd name="T5" fmla="*/ 110 h 220"/>
                <a:gd name="T6" fmla="*/ 89 w 292"/>
                <a:gd name="T7" fmla="*/ 70 h 220"/>
                <a:gd name="T8" fmla="*/ 98 w 292"/>
                <a:gd name="T9" fmla="*/ 0 h 220"/>
                <a:gd name="T10" fmla="*/ 69 w 292"/>
                <a:gd name="T11" fmla="*/ 19 h 220"/>
                <a:gd name="T12" fmla="*/ 52 w 292"/>
                <a:gd name="T13" fmla="*/ 31 h 220"/>
                <a:gd name="T14" fmla="*/ 61 w 292"/>
                <a:gd name="T15" fmla="*/ 43 h 220"/>
                <a:gd name="T16" fmla="*/ 69 w 292"/>
                <a:gd name="T17" fmla="*/ 52 h 220"/>
                <a:gd name="T18" fmla="*/ 69 w 292"/>
                <a:gd name="T19" fmla="*/ 66 h 220"/>
                <a:gd name="T20" fmla="*/ 67 w 292"/>
                <a:gd name="T21" fmla="*/ 79 h 220"/>
                <a:gd name="T22" fmla="*/ 61 w 292"/>
                <a:gd name="T23" fmla="*/ 89 h 220"/>
                <a:gd name="T24" fmla="*/ 56 w 292"/>
                <a:gd name="T25" fmla="*/ 99 h 220"/>
                <a:gd name="T26" fmla="*/ 36 w 292"/>
                <a:gd name="T27" fmla="*/ 90 h 220"/>
                <a:gd name="T28" fmla="*/ 19 w 292"/>
                <a:gd name="T29" fmla="*/ 72 h 220"/>
                <a:gd name="T30" fmla="*/ 35 w 292"/>
                <a:gd name="T31" fmla="*/ 44 h 220"/>
                <a:gd name="T32" fmla="*/ 0 w 292"/>
                <a:gd name="T33" fmla="*/ 69 h 220"/>
                <a:gd name="T34" fmla="*/ 0 w 292"/>
                <a:gd name="T35" fmla="*/ 69 h 220"/>
                <a:gd name="T36" fmla="*/ 0 w 292"/>
                <a:gd name="T37" fmla="*/ 69 h 2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2" h="220">
                  <a:moveTo>
                    <a:pt x="0" y="138"/>
                  </a:moveTo>
                  <a:lnTo>
                    <a:pt x="79" y="187"/>
                  </a:lnTo>
                  <a:lnTo>
                    <a:pt x="183" y="220"/>
                  </a:lnTo>
                  <a:lnTo>
                    <a:pt x="266" y="140"/>
                  </a:lnTo>
                  <a:lnTo>
                    <a:pt x="292" y="0"/>
                  </a:lnTo>
                  <a:lnTo>
                    <a:pt x="205" y="37"/>
                  </a:lnTo>
                  <a:lnTo>
                    <a:pt x="154" y="61"/>
                  </a:lnTo>
                  <a:lnTo>
                    <a:pt x="183" y="85"/>
                  </a:lnTo>
                  <a:lnTo>
                    <a:pt x="205" y="103"/>
                  </a:lnTo>
                  <a:lnTo>
                    <a:pt x="205" y="132"/>
                  </a:lnTo>
                  <a:lnTo>
                    <a:pt x="201" y="158"/>
                  </a:lnTo>
                  <a:lnTo>
                    <a:pt x="183" y="177"/>
                  </a:lnTo>
                  <a:lnTo>
                    <a:pt x="168" y="198"/>
                  </a:lnTo>
                  <a:lnTo>
                    <a:pt x="107" y="180"/>
                  </a:lnTo>
                  <a:lnTo>
                    <a:pt x="58" y="143"/>
                  </a:lnTo>
                  <a:lnTo>
                    <a:pt x="103" y="87"/>
                  </a:lnTo>
                  <a:lnTo>
                    <a:pt x="0" y="138"/>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43"/>
            <p:cNvSpPr>
              <a:spLocks/>
            </p:cNvSpPr>
            <p:nvPr/>
          </p:nvSpPr>
          <p:spPr bwMode="auto">
            <a:xfrm>
              <a:off x="3401" y="3432"/>
              <a:ext cx="56" cy="74"/>
            </a:xfrm>
            <a:custGeom>
              <a:avLst/>
              <a:gdLst>
                <a:gd name="T0" fmla="*/ 0 w 167"/>
                <a:gd name="T1" fmla="*/ 10 h 148"/>
                <a:gd name="T2" fmla="*/ 27 w 167"/>
                <a:gd name="T3" fmla="*/ 0 h 148"/>
                <a:gd name="T4" fmla="*/ 56 w 167"/>
                <a:gd name="T5" fmla="*/ 74 h 148"/>
                <a:gd name="T6" fmla="*/ 0 w 167"/>
                <a:gd name="T7" fmla="*/ 10 h 148"/>
                <a:gd name="T8" fmla="*/ 0 w 167"/>
                <a:gd name="T9" fmla="*/ 10 h 148"/>
                <a:gd name="T10" fmla="*/ 0 w 167"/>
                <a:gd name="T11" fmla="*/ 10 h 1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 h="148">
                  <a:moveTo>
                    <a:pt x="0" y="20"/>
                  </a:moveTo>
                  <a:lnTo>
                    <a:pt x="80" y="0"/>
                  </a:lnTo>
                  <a:lnTo>
                    <a:pt x="167" y="148"/>
                  </a:lnTo>
                  <a:lnTo>
                    <a:pt x="0"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44"/>
            <p:cNvSpPr>
              <a:spLocks/>
            </p:cNvSpPr>
            <p:nvPr/>
          </p:nvSpPr>
          <p:spPr bwMode="auto">
            <a:xfrm>
              <a:off x="3358" y="3376"/>
              <a:ext cx="55" cy="29"/>
            </a:xfrm>
            <a:custGeom>
              <a:avLst/>
              <a:gdLst>
                <a:gd name="T0" fmla="*/ 0 w 164"/>
                <a:gd name="T1" fmla="*/ 22 h 57"/>
                <a:gd name="T2" fmla="*/ 52 w 164"/>
                <a:gd name="T3" fmla="*/ 0 h 57"/>
                <a:gd name="T4" fmla="*/ 55 w 164"/>
                <a:gd name="T5" fmla="*/ 13 h 57"/>
                <a:gd name="T6" fmla="*/ 9 w 164"/>
                <a:gd name="T7" fmla="*/ 29 h 57"/>
                <a:gd name="T8" fmla="*/ 0 w 164"/>
                <a:gd name="T9" fmla="*/ 22 h 57"/>
                <a:gd name="T10" fmla="*/ 0 w 164"/>
                <a:gd name="T11" fmla="*/ 22 h 57"/>
                <a:gd name="T12" fmla="*/ 0 w 164"/>
                <a:gd name="T13" fmla="*/ 22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4" h="57">
                  <a:moveTo>
                    <a:pt x="0" y="43"/>
                  </a:moveTo>
                  <a:lnTo>
                    <a:pt x="156" y="0"/>
                  </a:lnTo>
                  <a:lnTo>
                    <a:pt x="164" y="25"/>
                  </a:lnTo>
                  <a:lnTo>
                    <a:pt x="28" y="57"/>
                  </a:lnTo>
                  <a:lnTo>
                    <a:pt x="0" y="4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Freeform 45"/>
            <p:cNvSpPr>
              <a:spLocks/>
            </p:cNvSpPr>
            <p:nvPr/>
          </p:nvSpPr>
          <p:spPr bwMode="auto">
            <a:xfrm>
              <a:off x="3214" y="3329"/>
              <a:ext cx="250" cy="251"/>
            </a:xfrm>
            <a:custGeom>
              <a:avLst/>
              <a:gdLst>
                <a:gd name="T0" fmla="*/ 0 w 751"/>
                <a:gd name="T1" fmla="*/ 122 h 501"/>
                <a:gd name="T2" fmla="*/ 75 w 751"/>
                <a:gd name="T3" fmla="*/ 61 h 501"/>
                <a:gd name="T4" fmla="*/ 241 w 751"/>
                <a:gd name="T5" fmla="*/ 251 h 501"/>
                <a:gd name="T6" fmla="*/ 130 w 751"/>
                <a:gd name="T7" fmla="*/ 75 h 501"/>
                <a:gd name="T8" fmla="*/ 250 w 751"/>
                <a:gd name="T9" fmla="*/ 183 h 501"/>
                <a:gd name="T10" fmla="*/ 134 w 751"/>
                <a:gd name="T11" fmla="*/ 48 h 501"/>
                <a:gd name="T12" fmla="*/ 230 w 751"/>
                <a:gd name="T13" fmla="*/ 0 h 501"/>
                <a:gd name="T14" fmla="*/ 112 w 751"/>
                <a:gd name="T15" fmla="*/ 41 h 501"/>
                <a:gd name="T16" fmla="*/ 95 w 751"/>
                <a:gd name="T17" fmla="*/ 46 h 501"/>
                <a:gd name="T18" fmla="*/ 79 w 751"/>
                <a:gd name="T19" fmla="*/ 45 h 501"/>
                <a:gd name="T20" fmla="*/ 0 w 751"/>
                <a:gd name="T21" fmla="*/ 122 h 501"/>
                <a:gd name="T22" fmla="*/ 0 w 751"/>
                <a:gd name="T23" fmla="*/ 122 h 501"/>
                <a:gd name="T24" fmla="*/ 0 w 751"/>
                <a:gd name="T25" fmla="*/ 122 h 5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51" h="501">
                  <a:moveTo>
                    <a:pt x="0" y="243"/>
                  </a:moveTo>
                  <a:lnTo>
                    <a:pt x="224" y="122"/>
                  </a:lnTo>
                  <a:lnTo>
                    <a:pt x="724" y="501"/>
                  </a:lnTo>
                  <a:lnTo>
                    <a:pt x="391" y="149"/>
                  </a:lnTo>
                  <a:lnTo>
                    <a:pt x="751" y="366"/>
                  </a:lnTo>
                  <a:lnTo>
                    <a:pt x="402" y="96"/>
                  </a:lnTo>
                  <a:lnTo>
                    <a:pt x="690" y="0"/>
                  </a:lnTo>
                  <a:lnTo>
                    <a:pt x="337" y="81"/>
                  </a:lnTo>
                  <a:lnTo>
                    <a:pt x="285" y="91"/>
                  </a:lnTo>
                  <a:lnTo>
                    <a:pt x="236" y="89"/>
                  </a:lnTo>
                  <a:lnTo>
                    <a:pt x="0" y="24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46"/>
            <p:cNvSpPr>
              <a:spLocks/>
            </p:cNvSpPr>
            <p:nvPr/>
          </p:nvSpPr>
          <p:spPr bwMode="auto">
            <a:xfrm>
              <a:off x="3206" y="3456"/>
              <a:ext cx="401" cy="340"/>
            </a:xfrm>
            <a:custGeom>
              <a:avLst/>
              <a:gdLst>
                <a:gd name="T0" fmla="*/ 3 w 1201"/>
                <a:gd name="T1" fmla="*/ 0 h 679"/>
                <a:gd name="T2" fmla="*/ 86 w 1201"/>
                <a:gd name="T3" fmla="*/ 108 h 679"/>
                <a:gd name="T4" fmla="*/ 91 w 1201"/>
                <a:gd name="T5" fmla="*/ 113 h 679"/>
                <a:gd name="T6" fmla="*/ 125 w 1201"/>
                <a:gd name="T7" fmla="*/ 107 h 679"/>
                <a:gd name="T8" fmla="*/ 133 w 1201"/>
                <a:gd name="T9" fmla="*/ 108 h 679"/>
                <a:gd name="T10" fmla="*/ 144 w 1201"/>
                <a:gd name="T11" fmla="*/ 110 h 679"/>
                <a:gd name="T12" fmla="*/ 152 w 1201"/>
                <a:gd name="T13" fmla="*/ 118 h 679"/>
                <a:gd name="T14" fmla="*/ 161 w 1201"/>
                <a:gd name="T15" fmla="*/ 122 h 679"/>
                <a:gd name="T16" fmla="*/ 162 w 1201"/>
                <a:gd name="T17" fmla="*/ 139 h 679"/>
                <a:gd name="T18" fmla="*/ 162 w 1201"/>
                <a:gd name="T19" fmla="*/ 153 h 679"/>
                <a:gd name="T20" fmla="*/ 159 w 1201"/>
                <a:gd name="T21" fmla="*/ 165 h 679"/>
                <a:gd name="T22" fmla="*/ 163 w 1201"/>
                <a:gd name="T23" fmla="*/ 178 h 679"/>
                <a:gd name="T24" fmla="*/ 159 w 1201"/>
                <a:gd name="T25" fmla="*/ 199 h 679"/>
                <a:gd name="T26" fmla="*/ 162 w 1201"/>
                <a:gd name="T27" fmla="*/ 215 h 679"/>
                <a:gd name="T28" fmla="*/ 241 w 1201"/>
                <a:gd name="T29" fmla="*/ 322 h 679"/>
                <a:gd name="T30" fmla="*/ 338 w 1201"/>
                <a:gd name="T31" fmla="*/ 248 h 679"/>
                <a:gd name="T32" fmla="*/ 346 w 1201"/>
                <a:gd name="T33" fmla="*/ 223 h 679"/>
                <a:gd name="T34" fmla="*/ 256 w 1201"/>
                <a:gd name="T35" fmla="*/ 56 h 679"/>
                <a:gd name="T36" fmla="*/ 360 w 1201"/>
                <a:gd name="T37" fmla="*/ 210 h 679"/>
                <a:gd name="T38" fmla="*/ 319 w 1201"/>
                <a:gd name="T39" fmla="*/ 102 h 679"/>
                <a:gd name="T40" fmla="*/ 328 w 1201"/>
                <a:gd name="T41" fmla="*/ 96 h 679"/>
                <a:gd name="T42" fmla="*/ 329 w 1201"/>
                <a:gd name="T43" fmla="*/ 124 h 679"/>
                <a:gd name="T44" fmla="*/ 339 w 1201"/>
                <a:gd name="T45" fmla="*/ 132 h 679"/>
                <a:gd name="T46" fmla="*/ 343 w 1201"/>
                <a:gd name="T47" fmla="*/ 124 h 679"/>
                <a:gd name="T48" fmla="*/ 396 w 1201"/>
                <a:gd name="T49" fmla="*/ 204 h 679"/>
                <a:gd name="T50" fmla="*/ 354 w 1201"/>
                <a:gd name="T51" fmla="*/ 153 h 679"/>
                <a:gd name="T52" fmla="*/ 387 w 1201"/>
                <a:gd name="T53" fmla="*/ 211 h 679"/>
                <a:gd name="T54" fmla="*/ 401 w 1201"/>
                <a:gd name="T55" fmla="*/ 211 h 679"/>
                <a:gd name="T56" fmla="*/ 369 w 1201"/>
                <a:gd name="T57" fmla="*/ 240 h 679"/>
                <a:gd name="T58" fmla="*/ 237 w 1201"/>
                <a:gd name="T59" fmla="*/ 340 h 679"/>
                <a:gd name="T60" fmla="*/ 154 w 1201"/>
                <a:gd name="T61" fmla="*/ 227 h 679"/>
                <a:gd name="T62" fmla="*/ 0 w 1201"/>
                <a:gd name="T63" fmla="*/ 4 h 679"/>
                <a:gd name="T64" fmla="*/ 3 w 1201"/>
                <a:gd name="T65" fmla="*/ 0 h 679"/>
                <a:gd name="T66" fmla="*/ 3 w 1201"/>
                <a:gd name="T67" fmla="*/ 0 h 679"/>
                <a:gd name="T68" fmla="*/ 3 w 1201"/>
                <a:gd name="T69" fmla="*/ 0 h 6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01" h="679">
                  <a:moveTo>
                    <a:pt x="9" y="0"/>
                  </a:moveTo>
                  <a:lnTo>
                    <a:pt x="259" y="216"/>
                  </a:lnTo>
                  <a:lnTo>
                    <a:pt x="274" y="226"/>
                  </a:lnTo>
                  <a:lnTo>
                    <a:pt x="373" y="213"/>
                  </a:lnTo>
                  <a:lnTo>
                    <a:pt x="398" y="216"/>
                  </a:lnTo>
                  <a:lnTo>
                    <a:pt x="432" y="220"/>
                  </a:lnTo>
                  <a:lnTo>
                    <a:pt x="455" y="236"/>
                  </a:lnTo>
                  <a:lnTo>
                    <a:pt x="483" y="244"/>
                  </a:lnTo>
                  <a:lnTo>
                    <a:pt x="486" y="278"/>
                  </a:lnTo>
                  <a:lnTo>
                    <a:pt x="486" y="306"/>
                  </a:lnTo>
                  <a:lnTo>
                    <a:pt x="475" y="330"/>
                  </a:lnTo>
                  <a:lnTo>
                    <a:pt x="489" y="355"/>
                  </a:lnTo>
                  <a:lnTo>
                    <a:pt x="475" y="397"/>
                  </a:lnTo>
                  <a:lnTo>
                    <a:pt x="486" y="430"/>
                  </a:lnTo>
                  <a:lnTo>
                    <a:pt x="721" y="643"/>
                  </a:lnTo>
                  <a:lnTo>
                    <a:pt x="1012" y="496"/>
                  </a:lnTo>
                  <a:lnTo>
                    <a:pt x="1037" y="446"/>
                  </a:lnTo>
                  <a:lnTo>
                    <a:pt x="767" y="111"/>
                  </a:lnTo>
                  <a:lnTo>
                    <a:pt x="1077" y="419"/>
                  </a:lnTo>
                  <a:lnTo>
                    <a:pt x="955" y="203"/>
                  </a:lnTo>
                  <a:lnTo>
                    <a:pt x="982" y="192"/>
                  </a:lnTo>
                  <a:lnTo>
                    <a:pt x="986" y="247"/>
                  </a:lnTo>
                  <a:lnTo>
                    <a:pt x="1016" y="263"/>
                  </a:lnTo>
                  <a:lnTo>
                    <a:pt x="1027" y="247"/>
                  </a:lnTo>
                  <a:lnTo>
                    <a:pt x="1186" y="408"/>
                  </a:lnTo>
                  <a:lnTo>
                    <a:pt x="1061" y="306"/>
                  </a:lnTo>
                  <a:lnTo>
                    <a:pt x="1159" y="422"/>
                  </a:lnTo>
                  <a:lnTo>
                    <a:pt x="1201" y="421"/>
                  </a:lnTo>
                  <a:lnTo>
                    <a:pt x="1104" y="479"/>
                  </a:lnTo>
                  <a:lnTo>
                    <a:pt x="710" y="679"/>
                  </a:lnTo>
                  <a:lnTo>
                    <a:pt x="461" y="454"/>
                  </a:lnTo>
                  <a:lnTo>
                    <a:pt x="0" y="8"/>
                  </a:lnTo>
                  <a:lnTo>
                    <a:pt x="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47"/>
            <p:cNvSpPr>
              <a:spLocks/>
            </p:cNvSpPr>
            <p:nvPr/>
          </p:nvSpPr>
          <p:spPr bwMode="auto">
            <a:xfrm>
              <a:off x="3269" y="3561"/>
              <a:ext cx="94" cy="129"/>
            </a:xfrm>
            <a:custGeom>
              <a:avLst/>
              <a:gdLst>
                <a:gd name="T0" fmla="*/ 39 w 283"/>
                <a:gd name="T1" fmla="*/ 3 h 258"/>
                <a:gd name="T2" fmla="*/ 0 w 283"/>
                <a:gd name="T3" fmla="*/ 30 h 258"/>
                <a:gd name="T4" fmla="*/ 0 w 283"/>
                <a:gd name="T5" fmla="*/ 45 h 258"/>
                <a:gd name="T6" fmla="*/ 56 w 283"/>
                <a:gd name="T7" fmla="*/ 129 h 258"/>
                <a:gd name="T8" fmla="*/ 80 w 283"/>
                <a:gd name="T9" fmla="*/ 124 h 258"/>
                <a:gd name="T10" fmla="*/ 88 w 283"/>
                <a:gd name="T11" fmla="*/ 85 h 258"/>
                <a:gd name="T12" fmla="*/ 88 w 283"/>
                <a:gd name="T13" fmla="*/ 69 h 258"/>
                <a:gd name="T14" fmla="*/ 84 w 283"/>
                <a:gd name="T15" fmla="*/ 63 h 258"/>
                <a:gd name="T16" fmla="*/ 94 w 283"/>
                <a:gd name="T17" fmla="*/ 36 h 258"/>
                <a:gd name="T18" fmla="*/ 93 w 283"/>
                <a:gd name="T19" fmla="*/ 26 h 258"/>
                <a:gd name="T20" fmla="*/ 85 w 283"/>
                <a:gd name="T21" fmla="*/ 24 h 258"/>
                <a:gd name="T22" fmla="*/ 81 w 283"/>
                <a:gd name="T23" fmla="*/ 10 h 258"/>
                <a:gd name="T24" fmla="*/ 61 w 283"/>
                <a:gd name="T25" fmla="*/ 12 h 258"/>
                <a:gd name="T26" fmla="*/ 59 w 283"/>
                <a:gd name="T27" fmla="*/ 3 h 258"/>
                <a:gd name="T28" fmla="*/ 51 w 283"/>
                <a:gd name="T29" fmla="*/ 0 h 258"/>
                <a:gd name="T30" fmla="*/ 39 w 283"/>
                <a:gd name="T31" fmla="*/ 3 h 258"/>
                <a:gd name="T32" fmla="*/ 39 w 283"/>
                <a:gd name="T33" fmla="*/ 3 h 258"/>
                <a:gd name="T34" fmla="*/ 39 w 283"/>
                <a:gd name="T35" fmla="*/ 3 h 2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3" h="258">
                  <a:moveTo>
                    <a:pt x="116" y="6"/>
                  </a:moveTo>
                  <a:lnTo>
                    <a:pt x="0" y="60"/>
                  </a:lnTo>
                  <a:lnTo>
                    <a:pt x="0" y="89"/>
                  </a:lnTo>
                  <a:lnTo>
                    <a:pt x="170" y="258"/>
                  </a:lnTo>
                  <a:lnTo>
                    <a:pt x="242" y="247"/>
                  </a:lnTo>
                  <a:lnTo>
                    <a:pt x="265" y="169"/>
                  </a:lnTo>
                  <a:lnTo>
                    <a:pt x="265" y="138"/>
                  </a:lnTo>
                  <a:lnTo>
                    <a:pt x="252" y="126"/>
                  </a:lnTo>
                  <a:lnTo>
                    <a:pt x="283" y="72"/>
                  </a:lnTo>
                  <a:lnTo>
                    <a:pt x="281" y="52"/>
                  </a:lnTo>
                  <a:lnTo>
                    <a:pt x="257" y="47"/>
                  </a:lnTo>
                  <a:lnTo>
                    <a:pt x="245" y="20"/>
                  </a:lnTo>
                  <a:lnTo>
                    <a:pt x="184" y="23"/>
                  </a:lnTo>
                  <a:lnTo>
                    <a:pt x="179" y="5"/>
                  </a:lnTo>
                  <a:lnTo>
                    <a:pt x="155" y="0"/>
                  </a:lnTo>
                  <a:lnTo>
                    <a:pt x="116" y="6"/>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48"/>
            <p:cNvSpPr>
              <a:spLocks/>
            </p:cNvSpPr>
            <p:nvPr/>
          </p:nvSpPr>
          <p:spPr bwMode="auto">
            <a:xfrm>
              <a:off x="3268" y="3591"/>
              <a:ext cx="93" cy="107"/>
            </a:xfrm>
            <a:custGeom>
              <a:avLst/>
              <a:gdLst>
                <a:gd name="T0" fmla="*/ 6 w 277"/>
                <a:gd name="T1" fmla="*/ 0 h 215"/>
                <a:gd name="T2" fmla="*/ 5 w 277"/>
                <a:gd name="T3" fmla="*/ 10 h 215"/>
                <a:gd name="T4" fmla="*/ 8 w 277"/>
                <a:gd name="T5" fmla="*/ 15 h 215"/>
                <a:gd name="T6" fmla="*/ 15 w 277"/>
                <a:gd name="T7" fmla="*/ 13 h 215"/>
                <a:gd name="T8" fmla="*/ 30 w 277"/>
                <a:gd name="T9" fmla="*/ 4 h 215"/>
                <a:gd name="T10" fmla="*/ 21 w 277"/>
                <a:gd name="T11" fmla="*/ 20 h 215"/>
                <a:gd name="T12" fmla="*/ 20 w 277"/>
                <a:gd name="T13" fmla="*/ 27 h 215"/>
                <a:gd name="T14" fmla="*/ 23 w 277"/>
                <a:gd name="T15" fmla="*/ 31 h 215"/>
                <a:gd name="T16" fmla="*/ 24 w 277"/>
                <a:gd name="T17" fmla="*/ 37 h 215"/>
                <a:gd name="T18" fmla="*/ 31 w 277"/>
                <a:gd name="T19" fmla="*/ 37 h 215"/>
                <a:gd name="T20" fmla="*/ 37 w 277"/>
                <a:gd name="T21" fmla="*/ 29 h 215"/>
                <a:gd name="T22" fmla="*/ 53 w 277"/>
                <a:gd name="T23" fmla="*/ 19 h 215"/>
                <a:gd name="T24" fmla="*/ 64 w 277"/>
                <a:gd name="T25" fmla="*/ 13 h 215"/>
                <a:gd name="T26" fmla="*/ 42 w 277"/>
                <a:gd name="T27" fmla="*/ 41 h 215"/>
                <a:gd name="T28" fmla="*/ 38 w 277"/>
                <a:gd name="T29" fmla="*/ 50 h 215"/>
                <a:gd name="T30" fmla="*/ 38 w 277"/>
                <a:gd name="T31" fmla="*/ 62 h 215"/>
                <a:gd name="T32" fmla="*/ 46 w 277"/>
                <a:gd name="T33" fmla="*/ 65 h 215"/>
                <a:gd name="T34" fmla="*/ 54 w 277"/>
                <a:gd name="T35" fmla="*/ 57 h 215"/>
                <a:gd name="T36" fmla="*/ 66 w 277"/>
                <a:gd name="T37" fmla="*/ 46 h 215"/>
                <a:gd name="T38" fmla="*/ 81 w 277"/>
                <a:gd name="T39" fmla="*/ 36 h 215"/>
                <a:gd name="T40" fmla="*/ 64 w 277"/>
                <a:gd name="T41" fmla="*/ 62 h 215"/>
                <a:gd name="T42" fmla="*/ 60 w 277"/>
                <a:gd name="T43" fmla="*/ 78 h 215"/>
                <a:gd name="T44" fmla="*/ 60 w 277"/>
                <a:gd name="T45" fmla="*/ 88 h 215"/>
                <a:gd name="T46" fmla="*/ 60 w 277"/>
                <a:gd name="T47" fmla="*/ 94 h 215"/>
                <a:gd name="T48" fmla="*/ 68 w 277"/>
                <a:gd name="T49" fmla="*/ 93 h 215"/>
                <a:gd name="T50" fmla="*/ 74 w 277"/>
                <a:gd name="T51" fmla="*/ 82 h 215"/>
                <a:gd name="T52" fmla="*/ 84 w 277"/>
                <a:gd name="T53" fmla="*/ 76 h 215"/>
                <a:gd name="T54" fmla="*/ 80 w 277"/>
                <a:gd name="T55" fmla="*/ 89 h 215"/>
                <a:gd name="T56" fmla="*/ 93 w 277"/>
                <a:gd name="T57" fmla="*/ 91 h 215"/>
                <a:gd name="T58" fmla="*/ 92 w 277"/>
                <a:gd name="T59" fmla="*/ 106 h 215"/>
                <a:gd name="T60" fmla="*/ 60 w 277"/>
                <a:gd name="T61" fmla="*/ 107 h 215"/>
                <a:gd name="T62" fmla="*/ 54 w 277"/>
                <a:gd name="T63" fmla="*/ 99 h 215"/>
                <a:gd name="T64" fmla="*/ 47 w 277"/>
                <a:gd name="T65" fmla="*/ 82 h 215"/>
                <a:gd name="T66" fmla="*/ 34 w 277"/>
                <a:gd name="T67" fmla="*/ 74 h 215"/>
                <a:gd name="T68" fmla="*/ 11 w 277"/>
                <a:gd name="T69" fmla="*/ 43 h 215"/>
                <a:gd name="T70" fmla="*/ 0 w 277"/>
                <a:gd name="T71" fmla="*/ 24 h 215"/>
                <a:gd name="T72" fmla="*/ 0 w 277"/>
                <a:gd name="T73" fmla="*/ 7 h 215"/>
                <a:gd name="T74" fmla="*/ 6 w 277"/>
                <a:gd name="T75" fmla="*/ 0 h 215"/>
                <a:gd name="T76" fmla="*/ 6 w 277"/>
                <a:gd name="T77" fmla="*/ 0 h 215"/>
                <a:gd name="T78" fmla="*/ 6 w 277"/>
                <a:gd name="T79" fmla="*/ 0 h 2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7" h="215">
                  <a:moveTo>
                    <a:pt x="17" y="0"/>
                  </a:moveTo>
                  <a:lnTo>
                    <a:pt x="15" y="21"/>
                  </a:lnTo>
                  <a:lnTo>
                    <a:pt x="24" y="31"/>
                  </a:lnTo>
                  <a:lnTo>
                    <a:pt x="45" y="26"/>
                  </a:lnTo>
                  <a:lnTo>
                    <a:pt x="90" y="9"/>
                  </a:lnTo>
                  <a:lnTo>
                    <a:pt x="62" y="40"/>
                  </a:lnTo>
                  <a:lnTo>
                    <a:pt x="61" y="54"/>
                  </a:lnTo>
                  <a:lnTo>
                    <a:pt x="69" y="63"/>
                  </a:lnTo>
                  <a:lnTo>
                    <a:pt x="72" y="74"/>
                  </a:lnTo>
                  <a:lnTo>
                    <a:pt x="92" y="74"/>
                  </a:lnTo>
                  <a:lnTo>
                    <a:pt x="110" y="59"/>
                  </a:lnTo>
                  <a:lnTo>
                    <a:pt x="157" y="38"/>
                  </a:lnTo>
                  <a:lnTo>
                    <a:pt x="191" y="26"/>
                  </a:lnTo>
                  <a:lnTo>
                    <a:pt x="126" y="82"/>
                  </a:lnTo>
                  <a:lnTo>
                    <a:pt x="114" y="101"/>
                  </a:lnTo>
                  <a:lnTo>
                    <a:pt x="114" y="124"/>
                  </a:lnTo>
                  <a:lnTo>
                    <a:pt x="137" y="131"/>
                  </a:lnTo>
                  <a:lnTo>
                    <a:pt x="160" y="115"/>
                  </a:lnTo>
                  <a:lnTo>
                    <a:pt x="197" y="93"/>
                  </a:lnTo>
                  <a:lnTo>
                    <a:pt x="242" y="73"/>
                  </a:lnTo>
                  <a:lnTo>
                    <a:pt x="191" y="124"/>
                  </a:lnTo>
                  <a:lnTo>
                    <a:pt x="180" y="156"/>
                  </a:lnTo>
                  <a:lnTo>
                    <a:pt x="180" y="176"/>
                  </a:lnTo>
                  <a:lnTo>
                    <a:pt x="180" y="189"/>
                  </a:lnTo>
                  <a:lnTo>
                    <a:pt x="202" y="186"/>
                  </a:lnTo>
                  <a:lnTo>
                    <a:pt x="219" y="165"/>
                  </a:lnTo>
                  <a:lnTo>
                    <a:pt x="250" y="153"/>
                  </a:lnTo>
                  <a:lnTo>
                    <a:pt x="239" y="179"/>
                  </a:lnTo>
                  <a:lnTo>
                    <a:pt x="277" y="182"/>
                  </a:lnTo>
                  <a:lnTo>
                    <a:pt x="275" y="212"/>
                  </a:lnTo>
                  <a:lnTo>
                    <a:pt x="180" y="215"/>
                  </a:lnTo>
                  <a:lnTo>
                    <a:pt x="160" y="198"/>
                  </a:lnTo>
                  <a:lnTo>
                    <a:pt x="141" y="165"/>
                  </a:lnTo>
                  <a:lnTo>
                    <a:pt x="102" y="149"/>
                  </a:lnTo>
                  <a:lnTo>
                    <a:pt x="34" y="86"/>
                  </a:lnTo>
                  <a:lnTo>
                    <a:pt x="1" y="48"/>
                  </a:lnTo>
                  <a:lnTo>
                    <a:pt x="0" y="15"/>
                  </a:lnTo>
                  <a:lnTo>
                    <a:pt x="17" y="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49"/>
            <p:cNvSpPr>
              <a:spLocks/>
            </p:cNvSpPr>
            <p:nvPr/>
          </p:nvSpPr>
          <p:spPr bwMode="auto">
            <a:xfrm>
              <a:off x="3825" y="3195"/>
              <a:ext cx="26" cy="35"/>
            </a:xfrm>
            <a:custGeom>
              <a:avLst/>
              <a:gdLst>
                <a:gd name="T0" fmla="*/ 0 w 78"/>
                <a:gd name="T1" fmla="*/ 7 h 71"/>
                <a:gd name="T2" fmla="*/ 3 w 78"/>
                <a:gd name="T3" fmla="*/ 33 h 71"/>
                <a:gd name="T4" fmla="*/ 23 w 78"/>
                <a:gd name="T5" fmla="*/ 35 h 71"/>
                <a:gd name="T6" fmla="*/ 26 w 78"/>
                <a:gd name="T7" fmla="*/ 26 h 71"/>
                <a:gd name="T8" fmla="*/ 26 w 78"/>
                <a:gd name="T9" fmla="*/ 12 h 71"/>
                <a:gd name="T10" fmla="*/ 24 w 78"/>
                <a:gd name="T11" fmla="*/ 0 h 71"/>
                <a:gd name="T12" fmla="*/ 12 w 78"/>
                <a:gd name="T13" fmla="*/ 1 h 71"/>
                <a:gd name="T14" fmla="*/ 0 w 78"/>
                <a:gd name="T15" fmla="*/ 7 h 71"/>
                <a:gd name="T16" fmla="*/ 0 w 78"/>
                <a:gd name="T17" fmla="*/ 7 h 71"/>
                <a:gd name="T18" fmla="*/ 0 w 78"/>
                <a:gd name="T19" fmla="*/ 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71">
                  <a:moveTo>
                    <a:pt x="0" y="14"/>
                  </a:moveTo>
                  <a:lnTo>
                    <a:pt x="10" y="66"/>
                  </a:lnTo>
                  <a:lnTo>
                    <a:pt x="69" y="71"/>
                  </a:lnTo>
                  <a:lnTo>
                    <a:pt x="78" y="53"/>
                  </a:lnTo>
                  <a:lnTo>
                    <a:pt x="78" y="24"/>
                  </a:lnTo>
                  <a:lnTo>
                    <a:pt x="71" y="0"/>
                  </a:lnTo>
                  <a:lnTo>
                    <a:pt x="35" y="2"/>
                  </a:lnTo>
                  <a:lnTo>
                    <a:pt x="0" y="14"/>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50"/>
            <p:cNvSpPr>
              <a:spLocks/>
            </p:cNvSpPr>
            <p:nvPr/>
          </p:nvSpPr>
          <p:spPr bwMode="auto">
            <a:xfrm>
              <a:off x="3840" y="3204"/>
              <a:ext cx="10" cy="23"/>
            </a:xfrm>
            <a:custGeom>
              <a:avLst/>
              <a:gdLst>
                <a:gd name="T0" fmla="*/ 1 w 30"/>
                <a:gd name="T1" fmla="*/ 1 h 46"/>
                <a:gd name="T2" fmla="*/ 7 w 30"/>
                <a:gd name="T3" fmla="*/ 0 h 46"/>
                <a:gd name="T4" fmla="*/ 10 w 30"/>
                <a:gd name="T5" fmla="*/ 12 h 46"/>
                <a:gd name="T6" fmla="*/ 7 w 30"/>
                <a:gd name="T7" fmla="*/ 21 h 46"/>
                <a:gd name="T8" fmla="*/ 0 w 30"/>
                <a:gd name="T9" fmla="*/ 23 h 46"/>
                <a:gd name="T10" fmla="*/ 1 w 30"/>
                <a:gd name="T11" fmla="*/ 1 h 46"/>
                <a:gd name="T12" fmla="*/ 1 w 30"/>
                <a:gd name="T13" fmla="*/ 1 h 46"/>
                <a:gd name="T14" fmla="*/ 1 w 30"/>
                <a:gd name="T15" fmla="*/ 1 h 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46">
                  <a:moveTo>
                    <a:pt x="3" y="2"/>
                  </a:moveTo>
                  <a:lnTo>
                    <a:pt x="21" y="0"/>
                  </a:lnTo>
                  <a:lnTo>
                    <a:pt x="30" y="24"/>
                  </a:lnTo>
                  <a:lnTo>
                    <a:pt x="22" y="42"/>
                  </a:lnTo>
                  <a:lnTo>
                    <a:pt x="0" y="46"/>
                  </a:lnTo>
                  <a:lnTo>
                    <a:pt x="3" y="2"/>
                  </a:lnTo>
                  <a:close/>
                </a:path>
              </a:pathLst>
            </a:custGeom>
            <a:solidFill>
              <a:srgbClr val="FF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Freeform 51"/>
            <p:cNvSpPr>
              <a:spLocks/>
            </p:cNvSpPr>
            <p:nvPr/>
          </p:nvSpPr>
          <p:spPr bwMode="auto">
            <a:xfrm>
              <a:off x="3839" y="3211"/>
              <a:ext cx="10" cy="13"/>
            </a:xfrm>
            <a:custGeom>
              <a:avLst/>
              <a:gdLst>
                <a:gd name="T0" fmla="*/ 2 w 29"/>
                <a:gd name="T1" fmla="*/ 0 h 27"/>
                <a:gd name="T2" fmla="*/ 9 w 29"/>
                <a:gd name="T3" fmla="*/ 0 h 27"/>
                <a:gd name="T4" fmla="*/ 10 w 29"/>
                <a:gd name="T5" fmla="*/ 8 h 27"/>
                <a:gd name="T6" fmla="*/ 10 w 29"/>
                <a:gd name="T7" fmla="*/ 13 h 27"/>
                <a:gd name="T8" fmla="*/ 0 w 29"/>
                <a:gd name="T9" fmla="*/ 13 h 27"/>
                <a:gd name="T10" fmla="*/ 2 w 29"/>
                <a:gd name="T11" fmla="*/ 0 h 27"/>
                <a:gd name="T12" fmla="*/ 2 w 29"/>
                <a:gd name="T13" fmla="*/ 0 h 27"/>
                <a:gd name="T14" fmla="*/ 2 w 29"/>
                <a:gd name="T15" fmla="*/ 0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27">
                  <a:moveTo>
                    <a:pt x="7" y="0"/>
                  </a:moveTo>
                  <a:lnTo>
                    <a:pt x="27" y="0"/>
                  </a:lnTo>
                  <a:lnTo>
                    <a:pt x="29" y="16"/>
                  </a:lnTo>
                  <a:lnTo>
                    <a:pt x="29" y="27"/>
                  </a:lnTo>
                  <a:lnTo>
                    <a:pt x="0" y="27"/>
                  </a:lnTo>
                  <a:lnTo>
                    <a:pt x="7"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52"/>
            <p:cNvSpPr>
              <a:spLocks/>
            </p:cNvSpPr>
            <p:nvPr/>
          </p:nvSpPr>
          <p:spPr bwMode="auto">
            <a:xfrm>
              <a:off x="3826" y="3143"/>
              <a:ext cx="50" cy="52"/>
            </a:xfrm>
            <a:custGeom>
              <a:avLst/>
              <a:gdLst>
                <a:gd name="T0" fmla="*/ 26 w 150"/>
                <a:gd name="T1" fmla="*/ 5 h 105"/>
                <a:gd name="T2" fmla="*/ 24 w 150"/>
                <a:gd name="T3" fmla="*/ 19 h 105"/>
                <a:gd name="T4" fmla="*/ 11 w 150"/>
                <a:gd name="T5" fmla="*/ 20 h 105"/>
                <a:gd name="T6" fmla="*/ 0 w 150"/>
                <a:gd name="T7" fmla="*/ 41 h 105"/>
                <a:gd name="T8" fmla="*/ 2 w 150"/>
                <a:gd name="T9" fmla="*/ 52 h 105"/>
                <a:gd name="T10" fmla="*/ 24 w 150"/>
                <a:gd name="T11" fmla="*/ 52 h 105"/>
                <a:gd name="T12" fmla="*/ 30 w 150"/>
                <a:gd name="T13" fmla="*/ 38 h 105"/>
                <a:gd name="T14" fmla="*/ 46 w 150"/>
                <a:gd name="T15" fmla="*/ 25 h 105"/>
                <a:gd name="T16" fmla="*/ 50 w 150"/>
                <a:gd name="T17" fmla="*/ 10 h 105"/>
                <a:gd name="T18" fmla="*/ 36 w 150"/>
                <a:gd name="T19" fmla="*/ 0 h 105"/>
                <a:gd name="T20" fmla="*/ 26 w 150"/>
                <a:gd name="T21" fmla="*/ 5 h 105"/>
                <a:gd name="T22" fmla="*/ 26 w 150"/>
                <a:gd name="T23" fmla="*/ 5 h 105"/>
                <a:gd name="T24" fmla="*/ 26 w 150"/>
                <a:gd name="T25" fmla="*/ 5 h 1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0" h="105">
                  <a:moveTo>
                    <a:pt x="77" y="10"/>
                  </a:moveTo>
                  <a:lnTo>
                    <a:pt x="72" y="39"/>
                  </a:lnTo>
                  <a:lnTo>
                    <a:pt x="33" y="41"/>
                  </a:lnTo>
                  <a:lnTo>
                    <a:pt x="0" y="82"/>
                  </a:lnTo>
                  <a:lnTo>
                    <a:pt x="6" y="105"/>
                  </a:lnTo>
                  <a:lnTo>
                    <a:pt x="72" y="104"/>
                  </a:lnTo>
                  <a:lnTo>
                    <a:pt x="89" y="77"/>
                  </a:lnTo>
                  <a:lnTo>
                    <a:pt x="138" y="51"/>
                  </a:lnTo>
                  <a:lnTo>
                    <a:pt x="150" y="21"/>
                  </a:lnTo>
                  <a:lnTo>
                    <a:pt x="109" y="0"/>
                  </a:lnTo>
                  <a:lnTo>
                    <a:pt x="77" y="1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53"/>
            <p:cNvSpPr>
              <a:spLocks/>
            </p:cNvSpPr>
            <p:nvPr/>
          </p:nvSpPr>
          <p:spPr bwMode="auto">
            <a:xfrm>
              <a:off x="3509" y="3485"/>
              <a:ext cx="169" cy="134"/>
            </a:xfrm>
            <a:custGeom>
              <a:avLst/>
              <a:gdLst>
                <a:gd name="T0" fmla="*/ 2 w 508"/>
                <a:gd name="T1" fmla="*/ 68 h 267"/>
                <a:gd name="T2" fmla="*/ 10 w 508"/>
                <a:gd name="T3" fmla="*/ 71 h 267"/>
                <a:gd name="T4" fmla="*/ 27 w 508"/>
                <a:gd name="T5" fmla="*/ 65 h 267"/>
                <a:gd name="T6" fmla="*/ 29 w 508"/>
                <a:gd name="T7" fmla="*/ 85 h 267"/>
                <a:gd name="T8" fmla="*/ 34 w 508"/>
                <a:gd name="T9" fmla="*/ 93 h 267"/>
                <a:gd name="T10" fmla="*/ 47 w 508"/>
                <a:gd name="T11" fmla="*/ 93 h 267"/>
                <a:gd name="T12" fmla="*/ 51 w 508"/>
                <a:gd name="T13" fmla="*/ 106 h 267"/>
                <a:gd name="T14" fmla="*/ 68 w 508"/>
                <a:gd name="T15" fmla="*/ 121 h 267"/>
                <a:gd name="T16" fmla="*/ 89 w 508"/>
                <a:gd name="T17" fmla="*/ 134 h 267"/>
                <a:gd name="T18" fmla="*/ 122 w 508"/>
                <a:gd name="T19" fmla="*/ 130 h 267"/>
                <a:gd name="T20" fmla="*/ 169 w 508"/>
                <a:gd name="T21" fmla="*/ 121 h 267"/>
                <a:gd name="T22" fmla="*/ 161 w 508"/>
                <a:gd name="T23" fmla="*/ 65 h 267"/>
                <a:gd name="T24" fmla="*/ 150 w 508"/>
                <a:gd name="T25" fmla="*/ 32 h 267"/>
                <a:gd name="T26" fmla="*/ 132 w 508"/>
                <a:gd name="T27" fmla="*/ 18 h 267"/>
                <a:gd name="T28" fmla="*/ 118 w 508"/>
                <a:gd name="T29" fmla="*/ 1 h 267"/>
                <a:gd name="T30" fmla="*/ 100 w 508"/>
                <a:gd name="T31" fmla="*/ 0 h 267"/>
                <a:gd name="T32" fmla="*/ 51 w 508"/>
                <a:gd name="T33" fmla="*/ 13 h 267"/>
                <a:gd name="T34" fmla="*/ 21 w 508"/>
                <a:gd name="T35" fmla="*/ 33 h 267"/>
                <a:gd name="T36" fmla="*/ 6 w 508"/>
                <a:gd name="T37" fmla="*/ 52 h 267"/>
                <a:gd name="T38" fmla="*/ 0 w 508"/>
                <a:gd name="T39" fmla="*/ 63 h 267"/>
                <a:gd name="T40" fmla="*/ 2 w 508"/>
                <a:gd name="T41" fmla="*/ 68 h 267"/>
                <a:gd name="T42" fmla="*/ 2 w 508"/>
                <a:gd name="T43" fmla="*/ 68 h 267"/>
                <a:gd name="T44" fmla="*/ 2 w 508"/>
                <a:gd name="T45" fmla="*/ 68 h 2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08" h="267">
                  <a:moveTo>
                    <a:pt x="7" y="135"/>
                  </a:moveTo>
                  <a:lnTo>
                    <a:pt x="30" y="142"/>
                  </a:lnTo>
                  <a:lnTo>
                    <a:pt x="81" y="129"/>
                  </a:lnTo>
                  <a:lnTo>
                    <a:pt x="86" y="170"/>
                  </a:lnTo>
                  <a:lnTo>
                    <a:pt x="103" y="185"/>
                  </a:lnTo>
                  <a:lnTo>
                    <a:pt x="141" y="185"/>
                  </a:lnTo>
                  <a:lnTo>
                    <a:pt x="153" y="211"/>
                  </a:lnTo>
                  <a:lnTo>
                    <a:pt x="204" y="242"/>
                  </a:lnTo>
                  <a:lnTo>
                    <a:pt x="268" y="267"/>
                  </a:lnTo>
                  <a:lnTo>
                    <a:pt x="367" y="259"/>
                  </a:lnTo>
                  <a:lnTo>
                    <a:pt x="508" y="242"/>
                  </a:lnTo>
                  <a:lnTo>
                    <a:pt x="484" y="129"/>
                  </a:lnTo>
                  <a:lnTo>
                    <a:pt x="452" y="63"/>
                  </a:lnTo>
                  <a:lnTo>
                    <a:pt x="396" y="35"/>
                  </a:lnTo>
                  <a:lnTo>
                    <a:pt x="354" y="1"/>
                  </a:lnTo>
                  <a:lnTo>
                    <a:pt x="302" y="0"/>
                  </a:lnTo>
                  <a:lnTo>
                    <a:pt x="153" y="25"/>
                  </a:lnTo>
                  <a:lnTo>
                    <a:pt x="64" y="65"/>
                  </a:lnTo>
                  <a:lnTo>
                    <a:pt x="17" y="104"/>
                  </a:lnTo>
                  <a:lnTo>
                    <a:pt x="0" y="125"/>
                  </a:lnTo>
                  <a:lnTo>
                    <a:pt x="7" y="135"/>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Freeform 54"/>
            <p:cNvSpPr>
              <a:spLocks/>
            </p:cNvSpPr>
            <p:nvPr/>
          </p:nvSpPr>
          <p:spPr bwMode="auto">
            <a:xfrm>
              <a:off x="3659" y="3583"/>
              <a:ext cx="208" cy="299"/>
            </a:xfrm>
            <a:custGeom>
              <a:avLst/>
              <a:gdLst>
                <a:gd name="T0" fmla="*/ 41 w 622"/>
                <a:gd name="T1" fmla="*/ 0 h 597"/>
                <a:gd name="T2" fmla="*/ 0 w 622"/>
                <a:gd name="T3" fmla="*/ 60 h 597"/>
                <a:gd name="T4" fmla="*/ 58 w 622"/>
                <a:gd name="T5" fmla="*/ 185 h 597"/>
                <a:gd name="T6" fmla="*/ 118 w 622"/>
                <a:gd name="T7" fmla="*/ 256 h 597"/>
                <a:gd name="T8" fmla="*/ 156 w 622"/>
                <a:gd name="T9" fmla="*/ 293 h 597"/>
                <a:gd name="T10" fmla="*/ 174 w 622"/>
                <a:gd name="T11" fmla="*/ 299 h 597"/>
                <a:gd name="T12" fmla="*/ 208 w 622"/>
                <a:gd name="T13" fmla="*/ 280 h 597"/>
                <a:gd name="T14" fmla="*/ 178 w 622"/>
                <a:gd name="T15" fmla="*/ 146 h 597"/>
                <a:gd name="T16" fmla="*/ 80 w 622"/>
                <a:gd name="T17" fmla="*/ 43 h 597"/>
                <a:gd name="T18" fmla="*/ 41 w 622"/>
                <a:gd name="T19" fmla="*/ 0 h 597"/>
                <a:gd name="T20" fmla="*/ 41 w 622"/>
                <a:gd name="T21" fmla="*/ 0 h 597"/>
                <a:gd name="T22" fmla="*/ 41 w 622"/>
                <a:gd name="T23" fmla="*/ 0 h 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597">
                  <a:moveTo>
                    <a:pt x="122" y="0"/>
                  </a:moveTo>
                  <a:lnTo>
                    <a:pt x="0" y="119"/>
                  </a:lnTo>
                  <a:lnTo>
                    <a:pt x="174" y="370"/>
                  </a:lnTo>
                  <a:lnTo>
                    <a:pt x="354" y="512"/>
                  </a:lnTo>
                  <a:lnTo>
                    <a:pt x="467" y="585"/>
                  </a:lnTo>
                  <a:lnTo>
                    <a:pt x="520" y="597"/>
                  </a:lnTo>
                  <a:lnTo>
                    <a:pt x="622" y="560"/>
                  </a:lnTo>
                  <a:lnTo>
                    <a:pt x="532" y="292"/>
                  </a:lnTo>
                  <a:lnTo>
                    <a:pt x="240" y="86"/>
                  </a:lnTo>
                  <a:lnTo>
                    <a:pt x="122" y="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55"/>
            <p:cNvSpPr>
              <a:spLocks/>
            </p:cNvSpPr>
            <p:nvPr/>
          </p:nvSpPr>
          <p:spPr bwMode="auto">
            <a:xfrm>
              <a:off x="3567" y="3484"/>
              <a:ext cx="360" cy="395"/>
            </a:xfrm>
            <a:custGeom>
              <a:avLst/>
              <a:gdLst>
                <a:gd name="T0" fmla="*/ 18 w 1082"/>
                <a:gd name="T1" fmla="*/ 12 h 789"/>
                <a:gd name="T2" fmla="*/ 52 w 1082"/>
                <a:gd name="T3" fmla="*/ 4 h 789"/>
                <a:gd name="T4" fmla="*/ 64 w 1082"/>
                <a:gd name="T5" fmla="*/ 17 h 789"/>
                <a:gd name="T6" fmla="*/ 83 w 1082"/>
                <a:gd name="T7" fmla="*/ 27 h 789"/>
                <a:gd name="T8" fmla="*/ 88 w 1082"/>
                <a:gd name="T9" fmla="*/ 45 h 789"/>
                <a:gd name="T10" fmla="*/ 94 w 1082"/>
                <a:gd name="T11" fmla="*/ 69 h 789"/>
                <a:gd name="T12" fmla="*/ 92 w 1082"/>
                <a:gd name="T13" fmla="*/ 85 h 789"/>
                <a:gd name="T14" fmla="*/ 95 w 1082"/>
                <a:gd name="T15" fmla="*/ 107 h 789"/>
                <a:gd name="T16" fmla="*/ 80 w 1082"/>
                <a:gd name="T17" fmla="*/ 117 h 789"/>
                <a:gd name="T18" fmla="*/ 54 w 1082"/>
                <a:gd name="T19" fmla="*/ 120 h 789"/>
                <a:gd name="T20" fmla="*/ 27 w 1082"/>
                <a:gd name="T21" fmla="*/ 128 h 789"/>
                <a:gd name="T22" fmla="*/ 73 w 1082"/>
                <a:gd name="T23" fmla="*/ 147 h 789"/>
                <a:gd name="T24" fmla="*/ 111 w 1082"/>
                <a:gd name="T25" fmla="*/ 196 h 789"/>
                <a:gd name="T26" fmla="*/ 112 w 1082"/>
                <a:gd name="T27" fmla="*/ 147 h 789"/>
                <a:gd name="T28" fmla="*/ 126 w 1082"/>
                <a:gd name="T29" fmla="*/ 125 h 789"/>
                <a:gd name="T30" fmla="*/ 135 w 1082"/>
                <a:gd name="T31" fmla="*/ 116 h 789"/>
                <a:gd name="T32" fmla="*/ 150 w 1082"/>
                <a:gd name="T33" fmla="*/ 145 h 789"/>
                <a:gd name="T34" fmla="*/ 224 w 1082"/>
                <a:gd name="T35" fmla="*/ 229 h 789"/>
                <a:gd name="T36" fmla="*/ 258 w 1082"/>
                <a:gd name="T37" fmla="*/ 267 h 789"/>
                <a:gd name="T38" fmla="*/ 272 w 1082"/>
                <a:gd name="T39" fmla="*/ 304 h 789"/>
                <a:gd name="T40" fmla="*/ 271 w 1082"/>
                <a:gd name="T41" fmla="*/ 343 h 789"/>
                <a:gd name="T42" fmla="*/ 272 w 1082"/>
                <a:gd name="T43" fmla="*/ 371 h 789"/>
                <a:gd name="T44" fmla="*/ 260 w 1082"/>
                <a:gd name="T45" fmla="*/ 379 h 789"/>
                <a:gd name="T46" fmla="*/ 247 w 1082"/>
                <a:gd name="T47" fmla="*/ 363 h 789"/>
                <a:gd name="T48" fmla="*/ 226 w 1082"/>
                <a:gd name="T49" fmla="*/ 339 h 789"/>
                <a:gd name="T50" fmla="*/ 188 w 1082"/>
                <a:gd name="T51" fmla="*/ 303 h 789"/>
                <a:gd name="T52" fmla="*/ 122 w 1082"/>
                <a:gd name="T53" fmla="*/ 205 h 789"/>
                <a:gd name="T54" fmla="*/ 237 w 1082"/>
                <a:gd name="T55" fmla="*/ 388 h 789"/>
                <a:gd name="T56" fmla="*/ 282 w 1082"/>
                <a:gd name="T57" fmla="*/ 391 h 789"/>
                <a:gd name="T58" fmla="*/ 339 w 1082"/>
                <a:gd name="T59" fmla="*/ 329 h 789"/>
                <a:gd name="T60" fmla="*/ 348 w 1082"/>
                <a:gd name="T61" fmla="*/ 283 h 789"/>
                <a:gd name="T62" fmla="*/ 288 w 1082"/>
                <a:gd name="T63" fmla="*/ 224 h 789"/>
                <a:gd name="T64" fmla="*/ 220 w 1082"/>
                <a:gd name="T65" fmla="*/ 191 h 789"/>
                <a:gd name="T66" fmla="*/ 123 w 1082"/>
                <a:gd name="T67" fmla="*/ 96 h 789"/>
                <a:gd name="T68" fmla="*/ 86 w 1082"/>
                <a:gd name="T69" fmla="*/ 24 h 789"/>
                <a:gd name="T70" fmla="*/ 58 w 1082"/>
                <a:gd name="T71" fmla="*/ 0 h 789"/>
                <a:gd name="T72" fmla="*/ 0 w 1082"/>
                <a:gd name="T73" fmla="*/ 14 h 789"/>
                <a:gd name="T74" fmla="*/ 0 w 1082"/>
                <a:gd name="T75" fmla="*/ 14 h 7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2" h="789">
                  <a:moveTo>
                    <a:pt x="0" y="28"/>
                  </a:moveTo>
                  <a:lnTo>
                    <a:pt x="54" y="23"/>
                  </a:lnTo>
                  <a:lnTo>
                    <a:pt x="106" y="15"/>
                  </a:lnTo>
                  <a:lnTo>
                    <a:pt x="157" y="7"/>
                  </a:lnTo>
                  <a:lnTo>
                    <a:pt x="186" y="13"/>
                  </a:lnTo>
                  <a:lnTo>
                    <a:pt x="193" y="33"/>
                  </a:lnTo>
                  <a:lnTo>
                    <a:pt x="214" y="46"/>
                  </a:lnTo>
                  <a:lnTo>
                    <a:pt x="249" y="54"/>
                  </a:lnTo>
                  <a:lnTo>
                    <a:pt x="259" y="68"/>
                  </a:lnTo>
                  <a:lnTo>
                    <a:pt x="264" y="90"/>
                  </a:lnTo>
                  <a:lnTo>
                    <a:pt x="273" y="107"/>
                  </a:lnTo>
                  <a:lnTo>
                    <a:pt x="283" y="137"/>
                  </a:lnTo>
                  <a:lnTo>
                    <a:pt x="285" y="156"/>
                  </a:lnTo>
                  <a:lnTo>
                    <a:pt x="278" y="169"/>
                  </a:lnTo>
                  <a:lnTo>
                    <a:pt x="295" y="194"/>
                  </a:lnTo>
                  <a:lnTo>
                    <a:pt x="285" y="214"/>
                  </a:lnTo>
                  <a:lnTo>
                    <a:pt x="271" y="226"/>
                  </a:lnTo>
                  <a:lnTo>
                    <a:pt x="241" y="233"/>
                  </a:lnTo>
                  <a:lnTo>
                    <a:pt x="191" y="234"/>
                  </a:lnTo>
                  <a:lnTo>
                    <a:pt x="163" y="239"/>
                  </a:lnTo>
                  <a:lnTo>
                    <a:pt x="129" y="241"/>
                  </a:lnTo>
                  <a:lnTo>
                    <a:pt x="82" y="255"/>
                  </a:lnTo>
                  <a:lnTo>
                    <a:pt x="184" y="260"/>
                  </a:lnTo>
                  <a:lnTo>
                    <a:pt x="220" y="293"/>
                  </a:lnTo>
                  <a:lnTo>
                    <a:pt x="278" y="327"/>
                  </a:lnTo>
                  <a:lnTo>
                    <a:pt x="333" y="391"/>
                  </a:lnTo>
                  <a:lnTo>
                    <a:pt x="307" y="326"/>
                  </a:lnTo>
                  <a:lnTo>
                    <a:pt x="337" y="293"/>
                  </a:lnTo>
                  <a:lnTo>
                    <a:pt x="346" y="272"/>
                  </a:lnTo>
                  <a:lnTo>
                    <a:pt x="378" y="250"/>
                  </a:lnTo>
                  <a:lnTo>
                    <a:pt x="390" y="223"/>
                  </a:lnTo>
                  <a:lnTo>
                    <a:pt x="405" y="231"/>
                  </a:lnTo>
                  <a:lnTo>
                    <a:pt x="431" y="251"/>
                  </a:lnTo>
                  <a:lnTo>
                    <a:pt x="450" y="290"/>
                  </a:lnTo>
                  <a:lnTo>
                    <a:pt x="558" y="353"/>
                  </a:lnTo>
                  <a:lnTo>
                    <a:pt x="674" y="458"/>
                  </a:lnTo>
                  <a:lnTo>
                    <a:pt x="739" y="507"/>
                  </a:lnTo>
                  <a:lnTo>
                    <a:pt x="776" y="533"/>
                  </a:lnTo>
                  <a:lnTo>
                    <a:pt x="809" y="571"/>
                  </a:lnTo>
                  <a:lnTo>
                    <a:pt x="819" y="608"/>
                  </a:lnTo>
                  <a:lnTo>
                    <a:pt x="822" y="653"/>
                  </a:lnTo>
                  <a:lnTo>
                    <a:pt x="816" y="686"/>
                  </a:lnTo>
                  <a:lnTo>
                    <a:pt x="816" y="719"/>
                  </a:lnTo>
                  <a:lnTo>
                    <a:pt x="819" y="741"/>
                  </a:lnTo>
                  <a:lnTo>
                    <a:pt x="810" y="757"/>
                  </a:lnTo>
                  <a:lnTo>
                    <a:pt x="781" y="758"/>
                  </a:lnTo>
                  <a:lnTo>
                    <a:pt x="759" y="746"/>
                  </a:lnTo>
                  <a:lnTo>
                    <a:pt x="741" y="726"/>
                  </a:lnTo>
                  <a:lnTo>
                    <a:pt x="710" y="700"/>
                  </a:lnTo>
                  <a:lnTo>
                    <a:pt x="680" y="677"/>
                  </a:lnTo>
                  <a:lnTo>
                    <a:pt x="616" y="641"/>
                  </a:lnTo>
                  <a:lnTo>
                    <a:pt x="565" y="606"/>
                  </a:lnTo>
                  <a:lnTo>
                    <a:pt x="462" y="517"/>
                  </a:lnTo>
                  <a:lnTo>
                    <a:pt x="367" y="410"/>
                  </a:lnTo>
                  <a:lnTo>
                    <a:pt x="446" y="560"/>
                  </a:lnTo>
                  <a:lnTo>
                    <a:pt x="711" y="776"/>
                  </a:lnTo>
                  <a:lnTo>
                    <a:pt x="775" y="789"/>
                  </a:lnTo>
                  <a:lnTo>
                    <a:pt x="847" y="781"/>
                  </a:lnTo>
                  <a:lnTo>
                    <a:pt x="907" y="748"/>
                  </a:lnTo>
                  <a:lnTo>
                    <a:pt x="1019" y="657"/>
                  </a:lnTo>
                  <a:lnTo>
                    <a:pt x="1082" y="605"/>
                  </a:lnTo>
                  <a:lnTo>
                    <a:pt x="1047" y="566"/>
                  </a:lnTo>
                  <a:lnTo>
                    <a:pt x="966" y="510"/>
                  </a:lnTo>
                  <a:lnTo>
                    <a:pt x="866" y="448"/>
                  </a:lnTo>
                  <a:lnTo>
                    <a:pt x="771" y="410"/>
                  </a:lnTo>
                  <a:lnTo>
                    <a:pt x="660" y="382"/>
                  </a:lnTo>
                  <a:lnTo>
                    <a:pt x="493" y="266"/>
                  </a:lnTo>
                  <a:lnTo>
                    <a:pt x="371" y="191"/>
                  </a:lnTo>
                  <a:lnTo>
                    <a:pt x="292" y="91"/>
                  </a:lnTo>
                  <a:lnTo>
                    <a:pt x="258" y="47"/>
                  </a:lnTo>
                  <a:lnTo>
                    <a:pt x="207" y="18"/>
                  </a:lnTo>
                  <a:lnTo>
                    <a:pt x="173" y="0"/>
                  </a:lnTo>
                  <a:lnTo>
                    <a:pt x="102" y="5"/>
                  </a:lnTo>
                  <a:lnTo>
                    <a:pt x="0" y="28"/>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56"/>
            <p:cNvSpPr>
              <a:spLocks/>
            </p:cNvSpPr>
            <p:nvPr/>
          </p:nvSpPr>
          <p:spPr bwMode="auto">
            <a:xfrm>
              <a:off x="3632" y="3496"/>
              <a:ext cx="294" cy="385"/>
            </a:xfrm>
            <a:custGeom>
              <a:avLst/>
              <a:gdLst>
                <a:gd name="T0" fmla="*/ 19 w 882"/>
                <a:gd name="T1" fmla="*/ 12 h 770"/>
                <a:gd name="T2" fmla="*/ 2 w 882"/>
                <a:gd name="T3" fmla="*/ 0 h 770"/>
                <a:gd name="T4" fmla="*/ 0 w 882"/>
                <a:gd name="T5" fmla="*/ 6 h 770"/>
                <a:gd name="T6" fmla="*/ 14 w 882"/>
                <a:gd name="T7" fmla="*/ 13 h 770"/>
                <a:gd name="T8" fmla="*/ 20 w 882"/>
                <a:gd name="T9" fmla="*/ 21 h 770"/>
                <a:gd name="T10" fmla="*/ 23 w 882"/>
                <a:gd name="T11" fmla="*/ 31 h 770"/>
                <a:gd name="T12" fmla="*/ 25 w 882"/>
                <a:gd name="T13" fmla="*/ 39 h 770"/>
                <a:gd name="T14" fmla="*/ 31 w 882"/>
                <a:gd name="T15" fmla="*/ 55 h 770"/>
                <a:gd name="T16" fmla="*/ 28 w 882"/>
                <a:gd name="T17" fmla="*/ 67 h 770"/>
                <a:gd name="T18" fmla="*/ 32 w 882"/>
                <a:gd name="T19" fmla="*/ 80 h 770"/>
                <a:gd name="T20" fmla="*/ 29 w 882"/>
                <a:gd name="T21" fmla="*/ 93 h 770"/>
                <a:gd name="T22" fmla="*/ 29 w 882"/>
                <a:gd name="T23" fmla="*/ 106 h 770"/>
                <a:gd name="T24" fmla="*/ 40 w 882"/>
                <a:gd name="T25" fmla="*/ 91 h 770"/>
                <a:gd name="T26" fmla="*/ 40 w 882"/>
                <a:gd name="T27" fmla="*/ 75 h 770"/>
                <a:gd name="T28" fmla="*/ 40 w 882"/>
                <a:gd name="T29" fmla="*/ 67 h 770"/>
                <a:gd name="T30" fmla="*/ 49 w 882"/>
                <a:gd name="T31" fmla="*/ 80 h 770"/>
                <a:gd name="T32" fmla="*/ 61 w 882"/>
                <a:gd name="T33" fmla="*/ 90 h 770"/>
                <a:gd name="T34" fmla="*/ 73 w 882"/>
                <a:gd name="T35" fmla="*/ 99 h 770"/>
                <a:gd name="T36" fmla="*/ 103 w 882"/>
                <a:gd name="T37" fmla="*/ 136 h 770"/>
                <a:gd name="T38" fmla="*/ 160 w 882"/>
                <a:gd name="T39" fmla="*/ 197 h 770"/>
                <a:gd name="T40" fmla="*/ 192 w 882"/>
                <a:gd name="T41" fmla="*/ 228 h 770"/>
                <a:gd name="T42" fmla="*/ 214 w 882"/>
                <a:gd name="T43" fmla="*/ 246 h 770"/>
                <a:gd name="T44" fmla="*/ 209 w 882"/>
                <a:gd name="T45" fmla="*/ 229 h 770"/>
                <a:gd name="T46" fmla="*/ 231 w 882"/>
                <a:gd name="T47" fmla="*/ 249 h 770"/>
                <a:gd name="T48" fmla="*/ 250 w 882"/>
                <a:gd name="T49" fmla="*/ 259 h 770"/>
                <a:gd name="T50" fmla="*/ 261 w 882"/>
                <a:gd name="T51" fmla="*/ 271 h 770"/>
                <a:gd name="T52" fmla="*/ 263 w 882"/>
                <a:gd name="T53" fmla="*/ 285 h 770"/>
                <a:gd name="T54" fmla="*/ 259 w 882"/>
                <a:gd name="T55" fmla="*/ 300 h 770"/>
                <a:gd name="T56" fmla="*/ 249 w 882"/>
                <a:gd name="T57" fmla="*/ 311 h 770"/>
                <a:gd name="T58" fmla="*/ 244 w 882"/>
                <a:gd name="T59" fmla="*/ 323 h 770"/>
                <a:gd name="T60" fmla="*/ 241 w 882"/>
                <a:gd name="T61" fmla="*/ 346 h 770"/>
                <a:gd name="T62" fmla="*/ 232 w 882"/>
                <a:gd name="T63" fmla="*/ 359 h 770"/>
                <a:gd name="T64" fmla="*/ 217 w 882"/>
                <a:gd name="T65" fmla="*/ 369 h 770"/>
                <a:gd name="T66" fmla="*/ 199 w 882"/>
                <a:gd name="T67" fmla="*/ 373 h 770"/>
                <a:gd name="T68" fmla="*/ 184 w 882"/>
                <a:gd name="T69" fmla="*/ 367 h 770"/>
                <a:gd name="T70" fmla="*/ 173 w 882"/>
                <a:gd name="T71" fmla="*/ 346 h 770"/>
                <a:gd name="T72" fmla="*/ 159 w 882"/>
                <a:gd name="T73" fmla="*/ 335 h 770"/>
                <a:gd name="T74" fmla="*/ 138 w 882"/>
                <a:gd name="T75" fmla="*/ 315 h 770"/>
                <a:gd name="T76" fmla="*/ 58 w 882"/>
                <a:gd name="T77" fmla="*/ 221 h 770"/>
                <a:gd name="T78" fmla="*/ 129 w 882"/>
                <a:gd name="T79" fmla="*/ 342 h 770"/>
                <a:gd name="T80" fmla="*/ 185 w 882"/>
                <a:gd name="T81" fmla="*/ 385 h 770"/>
                <a:gd name="T82" fmla="*/ 229 w 882"/>
                <a:gd name="T83" fmla="*/ 377 h 770"/>
                <a:gd name="T84" fmla="*/ 252 w 882"/>
                <a:gd name="T85" fmla="*/ 356 h 770"/>
                <a:gd name="T86" fmla="*/ 294 w 882"/>
                <a:gd name="T87" fmla="*/ 288 h 770"/>
                <a:gd name="T88" fmla="*/ 276 w 882"/>
                <a:gd name="T89" fmla="*/ 263 h 770"/>
                <a:gd name="T90" fmla="*/ 248 w 882"/>
                <a:gd name="T91" fmla="*/ 237 h 770"/>
                <a:gd name="T92" fmla="*/ 220 w 882"/>
                <a:gd name="T93" fmla="*/ 213 h 770"/>
                <a:gd name="T94" fmla="*/ 190 w 882"/>
                <a:gd name="T95" fmla="*/ 194 h 770"/>
                <a:gd name="T96" fmla="*/ 158 w 882"/>
                <a:gd name="T97" fmla="*/ 184 h 770"/>
                <a:gd name="T98" fmla="*/ 103 w 882"/>
                <a:gd name="T99" fmla="*/ 126 h 770"/>
                <a:gd name="T100" fmla="*/ 75 w 882"/>
                <a:gd name="T101" fmla="*/ 95 h 770"/>
                <a:gd name="T102" fmla="*/ 60 w 882"/>
                <a:gd name="T103" fmla="*/ 82 h 770"/>
                <a:gd name="T104" fmla="*/ 35 w 882"/>
                <a:gd name="T105" fmla="*/ 40 h 770"/>
                <a:gd name="T106" fmla="*/ 27 w 882"/>
                <a:gd name="T107" fmla="*/ 18 h 770"/>
                <a:gd name="T108" fmla="*/ 19 w 882"/>
                <a:gd name="T109" fmla="*/ 12 h 770"/>
                <a:gd name="T110" fmla="*/ 19 w 882"/>
                <a:gd name="T111" fmla="*/ 12 h 770"/>
                <a:gd name="T112" fmla="*/ 19 w 882"/>
                <a:gd name="T113" fmla="*/ 12 h 7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82" h="770">
                  <a:moveTo>
                    <a:pt x="56" y="24"/>
                  </a:moveTo>
                  <a:lnTo>
                    <a:pt x="5" y="0"/>
                  </a:lnTo>
                  <a:lnTo>
                    <a:pt x="0" y="11"/>
                  </a:lnTo>
                  <a:lnTo>
                    <a:pt x="42" y="25"/>
                  </a:lnTo>
                  <a:lnTo>
                    <a:pt x="59" y="41"/>
                  </a:lnTo>
                  <a:lnTo>
                    <a:pt x="69" y="62"/>
                  </a:lnTo>
                  <a:lnTo>
                    <a:pt x="76" y="77"/>
                  </a:lnTo>
                  <a:lnTo>
                    <a:pt x="94" y="109"/>
                  </a:lnTo>
                  <a:lnTo>
                    <a:pt x="85" y="134"/>
                  </a:lnTo>
                  <a:lnTo>
                    <a:pt x="96" y="160"/>
                  </a:lnTo>
                  <a:lnTo>
                    <a:pt x="87" y="186"/>
                  </a:lnTo>
                  <a:lnTo>
                    <a:pt x="87" y="211"/>
                  </a:lnTo>
                  <a:lnTo>
                    <a:pt x="120" y="182"/>
                  </a:lnTo>
                  <a:lnTo>
                    <a:pt x="121" y="149"/>
                  </a:lnTo>
                  <a:lnTo>
                    <a:pt x="121" y="134"/>
                  </a:lnTo>
                  <a:lnTo>
                    <a:pt x="148" y="159"/>
                  </a:lnTo>
                  <a:lnTo>
                    <a:pt x="184" y="180"/>
                  </a:lnTo>
                  <a:lnTo>
                    <a:pt x="218" y="197"/>
                  </a:lnTo>
                  <a:lnTo>
                    <a:pt x="308" y="272"/>
                  </a:lnTo>
                  <a:lnTo>
                    <a:pt x="480" y="394"/>
                  </a:lnTo>
                  <a:lnTo>
                    <a:pt x="576" y="456"/>
                  </a:lnTo>
                  <a:lnTo>
                    <a:pt x="641" y="491"/>
                  </a:lnTo>
                  <a:lnTo>
                    <a:pt x="627" y="458"/>
                  </a:lnTo>
                  <a:lnTo>
                    <a:pt x="692" y="497"/>
                  </a:lnTo>
                  <a:lnTo>
                    <a:pt x="749" y="517"/>
                  </a:lnTo>
                  <a:lnTo>
                    <a:pt x="783" y="542"/>
                  </a:lnTo>
                  <a:lnTo>
                    <a:pt x="789" y="569"/>
                  </a:lnTo>
                  <a:lnTo>
                    <a:pt x="777" y="599"/>
                  </a:lnTo>
                  <a:lnTo>
                    <a:pt x="747" y="621"/>
                  </a:lnTo>
                  <a:lnTo>
                    <a:pt x="733" y="646"/>
                  </a:lnTo>
                  <a:lnTo>
                    <a:pt x="722" y="691"/>
                  </a:lnTo>
                  <a:lnTo>
                    <a:pt x="696" y="718"/>
                  </a:lnTo>
                  <a:lnTo>
                    <a:pt x="651" y="738"/>
                  </a:lnTo>
                  <a:lnTo>
                    <a:pt x="597" y="746"/>
                  </a:lnTo>
                  <a:lnTo>
                    <a:pt x="551" y="734"/>
                  </a:lnTo>
                  <a:lnTo>
                    <a:pt x="519" y="691"/>
                  </a:lnTo>
                  <a:lnTo>
                    <a:pt x="477" y="669"/>
                  </a:lnTo>
                  <a:lnTo>
                    <a:pt x="415" y="629"/>
                  </a:lnTo>
                  <a:lnTo>
                    <a:pt x="175" y="441"/>
                  </a:lnTo>
                  <a:lnTo>
                    <a:pt x="388" y="684"/>
                  </a:lnTo>
                  <a:lnTo>
                    <a:pt x="555" y="770"/>
                  </a:lnTo>
                  <a:lnTo>
                    <a:pt x="687" y="753"/>
                  </a:lnTo>
                  <a:lnTo>
                    <a:pt x="756" y="712"/>
                  </a:lnTo>
                  <a:lnTo>
                    <a:pt x="882" y="575"/>
                  </a:lnTo>
                  <a:lnTo>
                    <a:pt x="828" y="525"/>
                  </a:lnTo>
                  <a:lnTo>
                    <a:pt x="743" y="473"/>
                  </a:lnTo>
                  <a:lnTo>
                    <a:pt x="661" y="425"/>
                  </a:lnTo>
                  <a:lnTo>
                    <a:pt x="569" y="388"/>
                  </a:lnTo>
                  <a:lnTo>
                    <a:pt x="474" y="367"/>
                  </a:lnTo>
                  <a:lnTo>
                    <a:pt x="308" y="251"/>
                  </a:lnTo>
                  <a:lnTo>
                    <a:pt x="225" y="189"/>
                  </a:lnTo>
                  <a:lnTo>
                    <a:pt x="179" y="164"/>
                  </a:lnTo>
                  <a:lnTo>
                    <a:pt x="106" y="80"/>
                  </a:lnTo>
                  <a:lnTo>
                    <a:pt x="82" y="35"/>
                  </a:lnTo>
                  <a:lnTo>
                    <a:pt x="56" y="24"/>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57"/>
            <p:cNvSpPr>
              <a:spLocks/>
            </p:cNvSpPr>
            <p:nvPr/>
          </p:nvSpPr>
          <p:spPr bwMode="auto">
            <a:xfrm>
              <a:off x="3506" y="3534"/>
              <a:ext cx="220" cy="226"/>
            </a:xfrm>
            <a:custGeom>
              <a:avLst/>
              <a:gdLst>
                <a:gd name="T0" fmla="*/ 105 w 660"/>
                <a:gd name="T1" fmla="*/ 76 h 453"/>
                <a:gd name="T2" fmla="*/ 89 w 660"/>
                <a:gd name="T3" fmla="*/ 74 h 453"/>
                <a:gd name="T4" fmla="*/ 82 w 660"/>
                <a:gd name="T5" fmla="*/ 67 h 453"/>
                <a:gd name="T6" fmla="*/ 80 w 660"/>
                <a:gd name="T7" fmla="*/ 60 h 453"/>
                <a:gd name="T8" fmla="*/ 87 w 660"/>
                <a:gd name="T9" fmla="*/ 50 h 453"/>
                <a:gd name="T10" fmla="*/ 108 w 660"/>
                <a:gd name="T11" fmla="*/ 44 h 453"/>
                <a:gd name="T12" fmla="*/ 87 w 660"/>
                <a:gd name="T13" fmla="*/ 43 h 453"/>
                <a:gd name="T14" fmla="*/ 75 w 660"/>
                <a:gd name="T15" fmla="*/ 47 h 453"/>
                <a:gd name="T16" fmla="*/ 68 w 660"/>
                <a:gd name="T17" fmla="*/ 55 h 453"/>
                <a:gd name="T18" fmla="*/ 64 w 660"/>
                <a:gd name="T19" fmla="*/ 58 h 453"/>
                <a:gd name="T20" fmla="*/ 56 w 660"/>
                <a:gd name="T21" fmla="*/ 50 h 453"/>
                <a:gd name="T22" fmla="*/ 57 w 660"/>
                <a:gd name="T23" fmla="*/ 37 h 453"/>
                <a:gd name="T24" fmla="*/ 61 w 660"/>
                <a:gd name="T25" fmla="*/ 24 h 453"/>
                <a:gd name="T26" fmla="*/ 49 w 660"/>
                <a:gd name="T27" fmla="*/ 37 h 453"/>
                <a:gd name="T28" fmla="*/ 38 w 660"/>
                <a:gd name="T29" fmla="*/ 38 h 453"/>
                <a:gd name="T30" fmla="*/ 32 w 660"/>
                <a:gd name="T31" fmla="*/ 30 h 453"/>
                <a:gd name="T32" fmla="*/ 36 w 660"/>
                <a:gd name="T33" fmla="*/ 12 h 453"/>
                <a:gd name="T34" fmla="*/ 44 w 660"/>
                <a:gd name="T35" fmla="*/ 0 h 453"/>
                <a:gd name="T36" fmla="*/ 21 w 660"/>
                <a:gd name="T37" fmla="*/ 15 h 453"/>
                <a:gd name="T38" fmla="*/ 11 w 660"/>
                <a:gd name="T39" fmla="*/ 19 h 453"/>
                <a:gd name="T40" fmla="*/ 5 w 660"/>
                <a:gd name="T41" fmla="*/ 16 h 453"/>
                <a:gd name="T42" fmla="*/ 7 w 660"/>
                <a:gd name="T43" fmla="*/ 4 h 453"/>
                <a:gd name="T44" fmla="*/ 0 w 660"/>
                <a:gd name="T45" fmla="*/ 15 h 453"/>
                <a:gd name="T46" fmla="*/ 9 w 660"/>
                <a:gd name="T47" fmla="*/ 24 h 453"/>
                <a:gd name="T48" fmla="*/ 29 w 660"/>
                <a:gd name="T49" fmla="*/ 18 h 453"/>
                <a:gd name="T50" fmla="*/ 28 w 660"/>
                <a:gd name="T51" fmla="*/ 36 h 453"/>
                <a:gd name="T52" fmla="*/ 37 w 660"/>
                <a:gd name="T53" fmla="*/ 56 h 453"/>
                <a:gd name="T54" fmla="*/ 47 w 660"/>
                <a:gd name="T55" fmla="*/ 47 h 453"/>
                <a:gd name="T56" fmla="*/ 59 w 660"/>
                <a:gd name="T57" fmla="*/ 70 h 453"/>
                <a:gd name="T58" fmla="*/ 73 w 660"/>
                <a:gd name="T59" fmla="*/ 77 h 453"/>
                <a:gd name="T60" fmla="*/ 92 w 660"/>
                <a:gd name="T61" fmla="*/ 89 h 453"/>
                <a:gd name="T62" fmla="*/ 113 w 660"/>
                <a:gd name="T63" fmla="*/ 96 h 453"/>
                <a:gd name="T64" fmla="*/ 152 w 660"/>
                <a:gd name="T65" fmla="*/ 121 h 453"/>
                <a:gd name="T66" fmla="*/ 220 w 660"/>
                <a:gd name="T67" fmla="*/ 226 h 453"/>
                <a:gd name="T68" fmla="*/ 158 w 660"/>
                <a:gd name="T69" fmla="*/ 111 h 453"/>
                <a:gd name="T70" fmla="*/ 171 w 660"/>
                <a:gd name="T71" fmla="*/ 93 h 453"/>
                <a:gd name="T72" fmla="*/ 166 w 660"/>
                <a:gd name="T73" fmla="*/ 41 h 453"/>
                <a:gd name="T74" fmla="*/ 157 w 660"/>
                <a:gd name="T75" fmla="*/ 81 h 453"/>
                <a:gd name="T76" fmla="*/ 144 w 660"/>
                <a:gd name="T77" fmla="*/ 87 h 453"/>
                <a:gd name="T78" fmla="*/ 129 w 660"/>
                <a:gd name="T79" fmla="*/ 85 h 453"/>
                <a:gd name="T80" fmla="*/ 136 w 660"/>
                <a:gd name="T81" fmla="*/ 75 h 453"/>
                <a:gd name="T82" fmla="*/ 105 w 660"/>
                <a:gd name="T83" fmla="*/ 76 h 453"/>
                <a:gd name="T84" fmla="*/ 105 w 660"/>
                <a:gd name="T85" fmla="*/ 76 h 453"/>
                <a:gd name="T86" fmla="*/ 105 w 660"/>
                <a:gd name="T87" fmla="*/ 76 h 4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60" h="453">
                  <a:moveTo>
                    <a:pt x="316" y="152"/>
                  </a:moveTo>
                  <a:lnTo>
                    <a:pt x="266" y="149"/>
                  </a:lnTo>
                  <a:lnTo>
                    <a:pt x="245" y="135"/>
                  </a:lnTo>
                  <a:lnTo>
                    <a:pt x="241" y="121"/>
                  </a:lnTo>
                  <a:lnTo>
                    <a:pt x="260" y="100"/>
                  </a:lnTo>
                  <a:lnTo>
                    <a:pt x="323" y="89"/>
                  </a:lnTo>
                  <a:lnTo>
                    <a:pt x="262" y="86"/>
                  </a:lnTo>
                  <a:lnTo>
                    <a:pt x="226" y="95"/>
                  </a:lnTo>
                  <a:lnTo>
                    <a:pt x="205" y="111"/>
                  </a:lnTo>
                  <a:lnTo>
                    <a:pt x="191" y="117"/>
                  </a:lnTo>
                  <a:lnTo>
                    <a:pt x="168" y="100"/>
                  </a:lnTo>
                  <a:lnTo>
                    <a:pt x="171" y="75"/>
                  </a:lnTo>
                  <a:lnTo>
                    <a:pt x="184" y="48"/>
                  </a:lnTo>
                  <a:lnTo>
                    <a:pt x="146" y="74"/>
                  </a:lnTo>
                  <a:lnTo>
                    <a:pt x="114" y="76"/>
                  </a:lnTo>
                  <a:lnTo>
                    <a:pt x="97" y="60"/>
                  </a:lnTo>
                  <a:lnTo>
                    <a:pt x="107" y="24"/>
                  </a:lnTo>
                  <a:lnTo>
                    <a:pt x="133" y="0"/>
                  </a:lnTo>
                  <a:lnTo>
                    <a:pt x="62" y="31"/>
                  </a:lnTo>
                  <a:lnTo>
                    <a:pt x="32" y="38"/>
                  </a:lnTo>
                  <a:lnTo>
                    <a:pt x="14" y="32"/>
                  </a:lnTo>
                  <a:lnTo>
                    <a:pt x="20" y="9"/>
                  </a:lnTo>
                  <a:lnTo>
                    <a:pt x="0" y="31"/>
                  </a:lnTo>
                  <a:lnTo>
                    <a:pt x="27" y="49"/>
                  </a:lnTo>
                  <a:lnTo>
                    <a:pt x="86" y="37"/>
                  </a:lnTo>
                  <a:lnTo>
                    <a:pt x="85" y="73"/>
                  </a:lnTo>
                  <a:lnTo>
                    <a:pt x="110" y="112"/>
                  </a:lnTo>
                  <a:lnTo>
                    <a:pt x="141" y="94"/>
                  </a:lnTo>
                  <a:lnTo>
                    <a:pt x="178" y="141"/>
                  </a:lnTo>
                  <a:lnTo>
                    <a:pt x="219" y="154"/>
                  </a:lnTo>
                  <a:lnTo>
                    <a:pt x="276" y="178"/>
                  </a:lnTo>
                  <a:lnTo>
                    <a:pt x="340" y="193"/>
                  </a:lnTo>
                  <a:lnTo>
                    <a:pt x="457" y="242"/>
                  </a:lnTo>
                  <a:lnTo>
                    <a:pt x="660" y="453"/>
                  </a:lnTo>
                  <a:lnTo>
                    <a:pt x="474" y="223"/>
                  </a:lnTo>
                  <a:lnTo>
                    <a:pt x="514" y="187"/>
                  </a:lnTo>
                  <a:lnTo>
                    <a:pt x="497" y="82"/>
                  </a:lnTo>
                  <a:lnTo>
                    <a:pt x="470" y="162"/>
                  </a:lnTo>
                  <a:lnTo>
                    <a:pt x="433" y="174"/>
                  </a:lnTo>
                  <a:lnTo>
                    <a:pt x="388" y="170"/>
                  </a:lnTo>
                  <a:lnTo>
                    <a:pt x="408" y="151"/>
                  </a:lnTo>
                  <a:lnTo>
                    <a:pt x="316" y="152"/>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58"/>
            <p:cNvSpPr>
              <a:spLocks/>
            </p:cNvSpPr>
            <p:nvPr/>
          </p:nvSpPr>
          <p:spPr bwMode="auto">
            <a:xfrm>
              <a:off x="3512" y="3491"/>
              <a:ext cx="145" cy="113"/>
            </a:xfrm>
            <a:custGeom>
              <a:avLst/>
              <a:gdLst>
                <a:gd name="T0" fmla="*/ 100 w 434"/>
                <a:gd name="T1" fmla="*/ 0 h 226"/>
                <a:gd name="T2" fmla="*/ 65 w 434"/>
                <a:gd name="T3" fmla="*/ 10 h 226"/>
                <a:gd name="T4" fmla="*/ 44 w 434"/>
                <a:gd name="T5" fmla="*/ 16 h 226"/>
                <a:gd name="T6" fmla="*/ 12 w 434"/>
                <a:gd name="T7" fmla="*/ 41 h 226"/>
                <a:gd name="T8" fmla="*/ 0 w 434"/>
                <a:gd name="T9" fmla="*/ 57 h 226"/>
                <a:gd name="T10" fmla="*/ 21 w 434"/>
                <a:gd name="T11" fmla="*/ 52 h 226"/>
                <a:gd name="T12" fmla="*/ 53 w 434"/>
                <a:gd name="T13" fmla="*/ 24 h 226"/>
                <a:gd name="T14" fmla="*/ 98 w 434"/>
                <a:gd name="T15" fmla="*/ 20 h 226"/>
                <a:gd name="T16" fmla="*/ 84 w 434"/>
                <a:gd name="T17" fmla="*/ 29 h 226"/>
                <a:gd name="T18" fmla="*/ 54 w 434"/>
                <a:gd name="T19" fmla="*/ 37 h 226"/>
                <a:gd name="T20" fmla="*/ 30 w 434"/>
                <a:gd name="T21" fmla="*/ 70 h 226"/>
                <a:gd name="T22" fmla="*/ 61 w 434"/>
                <a:gd name="T23" fmla="*/ 55 h 226"/>
                <a:gd name="T24" fmla="*/ 101 w 434"/>
                <a:gd name="T25" fmla="*/ 48 h 226"/>
                <a:gd name="T26" fmla="*/ 125 w 434"/>
                <a:gd name="T27" fmla="*/ 60 h 226"/>
                <a:gd name="T28" fmla="*/ 91 w 434"/>
                <a:gd name="T29" fmla="*/ 60 h 226"/>
                <a:gd name="T30" fmla="*/ 67 w 434"/>
                <a:gd name="T31" fmla="*/ 62 h 226"/>
                <a:gd name="T32" fmla="*/ 57 w 434"/>
                <a:gd name="T33" fmla="*/ 84 h 226"/>
                <a:gd name="T34" fmla="*/ 66 w 434"/>
                <a:gd name="T35" fmla="*/ 91 h 226"/>
                <a:gd name="T36" fmla="*/ 89 w 434"/>
                <a:gd name="T37" fmla="*/ 82 h 226"/>
                <a:gd name="T38" fmla="*/ 114 w 434"/>
                <a:gd name="T39" fmla="*/ 81 h 226"/>
                <a:gd name="T40" fmla="*/ 129 w 434"/>
                <a:gd name="T41" fmla="*/ 85 h 226"/>
                <a:gd name="T42" fmla="*/ 120 w 434"/>
                <a:gd name="T43" fmla="*/ 92 h 226"/>
                <a:gd name="T44" fmla="*/ 96 w 434"/>
                <a:gd name="T45" fmla="*/ 92 h 226"/>
                <a:gd name="T46" fmla="*/ 76 w 434"/>
                <a:gd name="T47" fmla="*/ 107 h 226"/>
                <a:gd name="T48" fmla="*/ 96 w 434"/>
                <a:gd name="T49" fmla="*/ 113 h 226"/>
                <a:gd name="T50" fmla="*/ 133 w 434"/>
                <a:gd name="T51" fmla="*/ 105 h 226"/>
                <a:gd name="T52" fmla="*/ 145 w 434"/>
                <a:gd name="T53" fmla="*/ 85 h 226"/>
                <a:gd name="T54" fmla="*/ 138 w 434"/>
                <a:gd name="T55" fmla="*/ 71 h 226"/>
                <a:gd name="T56" fmla="*/ 144 w 434"/>
                <a:gd name="T57" fmla="*/ 58 h 226"/>
                <a:gd name="T58" fmla="*/ 135 w 434"/>
                <a:gd name="T59" fmla="*/ 44 h 226"/>
                <a:gd name="T60" fmla="*/ 135 w 434"/>
                <a:gd name="T61" fmla="*/ 26 h 226"/>
                <a:gd name="T62" fmla="*/ 116 w 434"/>
                <a:gd name="T63" fmla="*/ 15 h 226"/>
                <a:gd name="T64" fmla="*/ 109 w 434"/>
                <a:gd name="T65" fmla="*/ 0 h 226"/>
                <a:gd name="T66" fmla="*/ 109 w 434"/>
                <a:gd name="T67" fmla="*/ 0 h 2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34" h="226">
                  <a:moveTo>
                    <a:pt x="327" y="0"/>
                  </a:moveTo>
                  <a:lnTo>
                    <a:pt x="298" y="0"/>
                  </a:lnTo>
                  <a:lnTo>
                    <a:pt x="251" y="12"/>
                  </a:lnTo>
                  <a:lnTo>
                    <a:pt x="196" y="19"/>
                  </a:lnTo>
                  <a:lnTo>
                    <a:pt x="170" y="20"/>
                  </a:lnTo>
                  <a:lnTo>
                    <a:pt x="132" y="32"/>
                  </a:lnTo>
                  <a:lnTo>
                    <a:pt x="94" y="52"/>
                  </a:lnTo>
                  <a:lnTo>
                    <a:pt x="36" y="82"/>
                  </a:lnTo>
                  <a:lnTo>
                    <a:pt x="14" y="102"/>
                  </a:lnTo>
                  <a:lnTo>
                    <a:pt x="0" y="113"/>
                  </a:lnTo>
                  <a:lnTo>
                    <a:pt x="21" y="119"/>
                  </a:lnTo>
                  <a:lnTo>
                    <a:pt x="64" y="104"/>
                  </a:lnTo>
                  <a:lnTo>
                    <a:pt x="115" y="76"/>
                  </a:lnTo>
                  <a:lnTo>
                    <a:pt x="160" y="47"/>
                  </a:lnTo>
                  <a:lnTo>
                    <a:pt x="206" y="38"/>
                  </a:lnTo>
                  <a:lnTo>
                    <a:pt x="293" y="40"/>
                  </a:lnTo>
                  <a:lnTo>
                    <a:pt x="340" y="46"/>
                  </a:lnTo>
                  <a:lnTo>
                    <a:pt x="252" y="58"/>
                  </a:lnTo>
                  <a:lnTo>
                    <a:pt x="201" y="60"/>
                  </a:lnTo>
                  <a:lnTo>
                    <a:pt x="163" y="74"/>
                  </a:lnTo>
                  <a:lnTo>
                    <a:pt x="89" y="119"/>
                  </a:lnTo>
                  <a:lnTo>
                    <a:pt x="89" y="139"/>
                  </a:lnTo>
                  <a:lnTo>
                    <a:pt x="111" y="150"/>
                  </a:lnTo>
                  <a:lnTo>
                    <a:pt x="184" y="109"/>
                  </a:lnTo>
                  <a:lnTo>
                    <a:pt x="211" y="102"/>
                  </a:lnTo>
                  <a:lnTo>
                    <a:pt x="302" y="95"/>
                  </a:lnTo>
                  <a:lnTo>
                    <a:pt x="330" y="95"/>
                  </a:lnTo>
                  <a:lnTo>
                    <a:pt x="373" y="119"/>
                  </a:lnTo>
                  <a:lnTo>
                    <a:pt x="323" y="118"/>
                  </a:lnTo>
                  <a:lnTo>
                    <a:pt x="271" y="120"/>
                  </a:lnTo>
                  <a:lnTo>
                    <a:pt x="230" y="123"/>
                  </a:lnTo>
                  <a:lnTo>
                    <a:pt x="200" y="124"/>
                  </a:lnTo>
                  <a:lnTo>
                    <a:pt x="173" y="148"/>
                  </a:lnTo>
                  <a:lnTo>
                    <a:pt x="170" y="167"/>
                  </a:lnTo>
                  <a:lnTo>
                    <a:pt x="177" y="181"/>
                  </a:lnTo>
                  <a:lnTo>
                    <a:pt x="198" y="181"/>
                  </a:lnTo>
                  <a:lnTo>
                    <a:pt x="220" y="167"/>
                  </a:lnTo>
                  <a:lnTo>
                    <a:pt x="266" y="164"/>
                  </a:lnTo>
                  <a:lnTo>
                    <a:pt x="289" y="160"/>
                  </a:lnTo>
                  <a:lnTo>
                    <a:pt x="342" y="162"/>
                  </a:lnTo>
                  <a:lnTo>
                    <a:pt x="370" y="165"/>
                  </a:lnTo>
                  <a:lnTo>
                    <a:pt x="387" y="170"/>
                  </a:lnTo>
                  <a:lnTo>
                    <a:pt x="376" y="181"/>
                  </a:lnTo>
                  <a:lnTo>
                    <a:pt x="359" y="183"/>
                  </a:lnTo>
                  <a:lnTo>
                    <a:pt x="330" y="183"/>
                  </a:lnTo>
                  <a:lnTo>
                    <a:pt x="286" y="183"/>
                  </a:lnTo>
                  <a:lnTo>
                    <a:pt x="238" y="198"/>
                  </a:lnTo>
                  <a:lnTo>
                    <a:pt x="227" y="213"/>
                  </a:lnTo>
                  <a:lnTo>
                    <a:pt x="255" y="224"/>
                  </a:lnTo>
                  <a:lnTo>
                    <a:pt x="286" y="226"/>
                  </a:lnTo>
                  <a:lnTo>
                    <a:pt x="346" y="216"/>
                  </a:lnTo>
                  <a:lnTo>
                    <a:pt x="397" y="209"/>
                  </a:lnTo>
                  <a:lnTo>
                    <a:pt x="422" y="198"/>
                  </a:lnTo>
                  <a:lnTo>
                    <a:pt x="434" y="170"/>
                  </a:lnTo>
                  <a:lnTo>
                    <a:pt x="424" y="157"/>
                  </a:lnTo>
                  <a:lnTo>
                    <a:pt x="412" y="141"/>
                  </a:lnTo>
                  <a:lnTo>
                    <a:pt x="429" y="134"/>
                  </a:lnTo>
                  <a:lnTo>
                    <a:pt x="431" y="116"/>
                  </a:lnTo>
                  <a:lnTo>
                    <a:pt x="429" y="103"/>
                  </a:lnTo>
                  <a:lnTo>
                    <a:pt x="404" y="87"/>
                  </a:lnTo>
                  <a:lnTo>
                    <a:pt x="415" y="71"/>
                  </a:lnTo>
                  <a:lnTo>
                    <a:pt x="404" y="52"/>
                  </a:lnTo>
                  <a:lnTo>
                    <a:pt x="384" y="41"/>
                  </a:lnTo>
                  <a:lnTo>
                    <a:pt x="347" y="30"/>
                  </a:lnTo>
                  <a:lnTo>
                    <a:pt x="337" y="8"/>
                  </a:lnTo>
                  <a:lnTo>
                    <a:pt x="327" y="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59"/>
            <p:cNvSpPr>
              <a:spLocks/>
            </p:cNvSpPr>
            <p:nvPr/>
          </p:nvSpPr>
          <p:spPr bwMode="auto">
            <a:xfrm>
              <a:off x="3804" y="2916"/>
              <a:ext cx="124" cy="163"/>
            </a:xfrm>
            <a:custGeom>
              <a:avLst/>
              <a:gdLst>
                <a:gd name="T0" fmla="*/ 4 w 371"/>
                <a:gd name="T1" fmla="*/ 101 h 328"/>
                <a:gd name="T2" fmla="*/ 29 w 371"/>
                <a:gd name="T3" fmla="*/ 151 h 328"/>
                <a:gd name="T4" fmla="*/ 49 w 371"/>
                <a:gd name="T5" fmla="*/ 163 h 328"/>
                <a:gd name="T6" fmla="*/ 105 w 371"/>
                <a:gd name="T7" fmla="*/ 147 h 328"/>
                <a:gd name="T8" fmla="*/ 124 w 371"/>
                <a:gd name="T9" fmla="*/ 99 h 328"/>
                <a:gd name="T10" fmla="*/ 91 w 371"/>
                <a:gd name="T11" fmla="*/ 28 h 328"/>
                <a:gd name="T12" fmla="*/ 61 w 371"/>
                <a:gd name="T13" fmla="*/ 0 h 328"/>
                <a:gd name="T14" fmla="*/ 0 w 371"/>
                <a:gd name="T15" fmla="*/ 64 h 328"/>
                <a:gd name="T16" fmla="*/ 4 w 371"/>
                <a:gd name="T17" fmla="*/ 101 h 328"/>
                <a:gd name="T18" fmla="*/ 4 w 371"/>
                <a:gd name="T19" fmla="*/ 101 h 328"/>
                <a:gd name="T20" fmla="*/ 4 w 371"/>
                <a:gd name="T21" fmla="*/ 101 h 3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1" h="328">
                  <a:moveTo>
                    <a:pt x="11" y="203"/>
                  </a:moveTo>
                  <a:lnTo>
                    <a:pt x="87" y="304"/>
                  </a:lnTo>
                  <a:lnTo>
                    <a:pt x="148" y="328"/>
                  </a:lnTo>
                  <a:lnTo>
                    <a:pt x="315" y="296"/>
                  </a:lnTo>
                  <a:lnTo>
                    <a:pt x="371" y="199"/>
                  </a:lnTo>
                  <a:lnTo>
                    <a:pt x="272" y="56"/>
                  </a:lnTo>
                  <a:lnTo>
                    <a:pt x="184" y="0"/>
                  </a:lnTo>
                  <a:lnTo>
                    <a:pt x="0" y="129"/>
                  </a:lnTo>
                  <a:lnTo>
                    <a:pt x="11" y="203"/>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Freeform 60"/>
            <p:cNvSpPr>
              <a:spLocks/>
            </p:cNvSpPr>
            <p:nvPr/>
          </p:nvSpPr>
          <p:spPr bwMode="auto">
            <a:xfrm>
              <a:off x="3806" y="2919"/>
              <a:ext cx="125" cy="235"/>
            </a:xfrm>
            <a:custGeom>
              <a:avLst/>
              <a:gdLst>
                <a:gd name="T0" fmla="*/ 64 w 374"/>
                <a:gd name="T1" fmla="*/ 19 h 471"/>
                <a:gd name="T2" fmla="*/ 64 w 374"/>
                <a:gd name="T3" fmla="*/ 68 h 471"/>
                <a:gd name="T4" fmla="*/ 71 w 374"/>
                <a:gd name="T5" fmla="*/ 62 h 471"/>
                <a:gd name="T6" fmla="*/ 69 w 374"/>
                <a:gd name="T7" fmla="*/ 78 h 471"/>
                <a:gd name="T8" fmla="*/ 77 w 374"/>
                <a:gd name="T9" fmla="*/ 73 h 471"/>
                <a:gd name="T10" fmla="*/ 77 w 374"/>
                <a:gd name="T11" fmla="*/ 92 h 471"/>
                <a:gd name="T12" fmla="*/ 104 w 374"/>
                <a:gd name="T13" fmla="*/ 83 h 471"/>
                <a:gd name="T14" fmla="*/ 86 w 374"/>
                <a:gd name="T15" fmla="*/ 104 h 471"/>
                <a:gd name="T16" fmla="*/ 68 w 374"/>
                <a:gd name="T17" fmla="*/ 120 h 471"/>
                <a:gd name="T18" fmla="*/ 80 w 374"/>
                <a:gd name="T19" fmla="*/ 122 h 471"/>
                <a:gd name="T20" fmla="*/ 61 w 374"/>
                <a:gd name="T21" fmla="*/ 135 h 471"/>
                <a:gd name="T22" fmla="*/ 44 w 374"/>
                <a:gd name="T23" fmla="*/ 140 h 471"/>
                <a:gd name="T24" fmla="*/ 61 w 374"/>
                <a:gd name="T25" fmla="*/ 124 h 471"/>
                <a:gd name="T26" fmla="*/ 44 w 374"/>
                <a:gd name="T27" fmla="*/ 129 h 471"/>
                <a:gd name="T28" fmla="*/ 29 w 374"/>
                <a:gd name="T29" fmla="*/ 130 h 471"/>
                <a:gd name="T30" fmla="*/ 13 w 374"/>
                <a:gd name="T31" fmla="*/ 123 h 471"/>
                <a:gd name="T32" fmla="*/ 26 w 374"/>
                <a:gd name="T33" fmla="*/ 148 h 471"/>
                <a:gd name="T34" fmla="*/ 27 w 374"/>
                <a:gd name="T35" fmla="*/ 177 h 471"/>
                <a:gd name="T36" fmla="*/ 34 w 374"/>
                <a:gd name="T37" fmla="*/ 207 h 471"/>
                <a:gd name="T38" fmla="*/ 73 w 374"/>
                <a:gd name="T39" fmla="*/ 235 h 471"/>
                <a:gd name="T40" fmla="*/ 91 w 374"/>
                <a:gd name="T41" fmla="*/ 199 h 471"/>
                <a:gd name="T42" fmla="*/ 125 w 374"/>
                <a:gd name="T43" fmla="*/ 101 h 471"/>
                <a:gd name="T44" fmla="*/ 113 w 374"/>
                <a:gd name="T45" fmla="*/ 63 h 471"/>
                <a:gd name="T46" fmla="*/ 90 w 374"/>
                <a:gd name="T47" fmla="*/ 20 h 471"/>
                <a:gd name="T48" fmla="*/ 68 w 374"/>
                <a:gd name="T49" fmla="*/ 0 h 471"/>
                <a:gd name="T50" fmla="*/ 52 w 374"/>
                <a:gd name="T51" fmla="*/ 0 h 471"/>
                <a:gd name="T52" fmla="*/ 27 w 374"/>
                <a:gd name="T53" fmla="*/ 48 h 471"/>
                <a:gd name="T54" fmla="*/ 0 w 374"/>
                <a:gd name="T55" fmla="*/ 92 h 471"/>
                <a:gd name="T56" fmla="*/ 40 w 374"/>
                <a:gd name="T57" fmla="*/ 110 h 471"/>
                <a:gd name="T58" fmla="*/ 21 w 374"/>
                <a:gd name="T59" fmla="*/ 93 h 471"/>
                <a:gd name="T60" fmla="*/ 51 w 374"/>
                <a:gd name="T61" fmla="*/ 96 h 471"/>
                <a:gd name="T62" fmla="*/ 43 w 374"/>
                <a:gd name="T63" fmla="*/ 87 h 471"/>
                <a:gd name="T64" fmla="*/ 64 w 374"/>
                <a:gd name="T65" fmla="*/ 78 h 471"/>
                <a:gd name="T66" fmla="*/ 48 w 374"/>
                <a:gd name="T67" fmla="*/ 68 h 471"/>
                <a:gd name="T68" fmla="*/ 49 w 374"/>
                <a:gd name="T69" fmla="*/ 53 h 471"/>
                <a:gd name="T70" fmla="*/ 64 w 374"/>
                <a:gd name="T71" fmla="*/ 19 h 471"/>
                <a:gd name="T72" fmla="*/ 64 w 374"/>
                <a:gd name="T73" fmla="*/ 19 h 471"/>
                <a:gd name="T74" fmla="*/ 64 w 374"/>
                <a:gd name="T75" fmla="*/ 19 h 4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4" h="471">
                  <a:moveTo>
                    <a:pt x="190" y="39"/>
                  </a:moveTo>
                  <a:lnTo>
                    <a:pt x="190" y="137"/>
                  </a:lnTo>
                  <a:lnTo>
                    <a:pt x="211" y="125"/>
                  </a:lnTo>
                  <a:lnTo>
                    <a:pt x="206" y="157"/>
                  </a:lnTo>
                  <a:lnTo>
                    <a:pt x="231" y="146"/>
                  </a:lnTo>
                  <a:lnTo>
                    <a:pt x="231" y="185"/>
                  </a:lnTo>
                  <a:lnTo>
                    <a:pt x="310" y="167"/>
                  </a:lnTo>
                  <a:lnTo>
                    <a:pt x="257" y="208"/>
                  </a:lnTo>
                  <a:lnTo>
                    <a:pt x="204" y="240"/>
                  </a:lnTo>
                  <a:lnTo>
                    <a:pt x="240" y="244"/>
                  </a:lnTo>
                  <a:lnTo>
                    <a:pt x="184" y="270"/>
                  </a:lnTo>
                  <a:lnTo>
                    <a:pt x="132" y="280"/>
                  </a:lnTo>
                  <a:lnTo>
                    <a:pt x="184" y="248"/>
                  </a:lnTo>
                  <a:lnTo>
                    <a:pt x="132" y="258"/>
                  </a:lnTo>
                  <a:lnTo>
                    <a:pt x="88" y="260"/>
                  </a:lnTo>
                  <a:lnTo>
                    <a:pt x="38" y="246"/>
                  </a:lnTo>
                  <a:lnTo>
                    <a:pt x="78" y="296"/>
                  </a:lnTo>
                  <a:lnTo>
                    <a:pt x="80" y="354"/>
                  </a:lnTo>
                  <a:lnTo>
                    <a:pt x="102" y="415"/>
                  </a:lnTo>
                  <a:lnTo>
                    <a:pt x="217" y="471"/>
                  </a:lnTo>
                  <a:lnTo>
                    <a:pt x="271" y="399"/>
                  </a:lnTo>
                  <a:lnTo>
                    <a:pt x="374" y="202"/>
                  </a:lnTo>
                  <a:lnTo>
                    <a:pt x="337" y="127"/>
                  </a:lnTo>
                  <a:lnTo>
                    <a:pt x="269" y="41"/>
                  </a:lnTo>
                  <a:lnTo>
                    <a:pt x="204" y="0"/>
                  </a:lnTo>
                  <a:lnTo>
                    <a:pt x="155" y="0"/>
                  </a:lnTo>
                  <a:lnTo>
                    <a:pt x="80" y="97"/>
                  </a:lnTo>
                  <a:lnTo>
                    <a:pt x="0" y="185"/>
                  </a:lnTo>
                  <a:lnTo>
                    <a:pt x="119" y="221"/>
                  </a:lnTo>
                  <a:lnTo>
                    <a:pt x="64" y="187"/>
                  </a:lnTo>
                  <a:lnTo>
                    <a:pt x="152" y="193"/>
                  </a:lnTo>
                  <a:lnTo>
                    <a:pt x="129" y="174"/>
                  </a:lnTo>
                  <a:lnTo>
                    <a:pt x="190" y="157"/>
                  </a:lnTo>
                  <a:lnTo>
                    <a:pt x="143" y="137"/>
                  </a:lnTo>
                  <a:lnTo>
                    <a:pt x="146" y="107"/>
                  </a:lnTo>
                  <a:lnTo>
                    <a:pt x="190" y="39"/>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 name="Freeform 61"/>
            <p:cNvSpPr>
              <a:spLocks/>
            </p:cNvSpPr>
            <p:nvPr/>
          </p:nvSpPr>
          <p:spPr bwMode="auto">
            <a:xfrm>
              <a:off x="3745" y="2875"/>
              <a:ext cx="107" cy="92"/>
            </a:xfrm>
            <a:custGeom>
              <a:avLst/>
              <a:gdLst>
                <a:gd name="T0" fmla="*/ 0 w 321"/>
                <a:gd name="T1" fmla="*/ 27 h 184"/>
                <a:gd name="T2" fmla="*/ 62 w 321"/>
                <a:gd name="T3" fmla="*/ 92 h 184"/>
                <a:gd name="T4" fmla="*/ 88 w 321"/>
                <a:gd name="T5" fmla="*/ 80 h 184"/>
                <a:gd name="T6" fmla="*/ 107 w 321"/>
                <a:gd name="T7" fmla="*/ 49 h 184"/>
                <a:gd name="T8" fmla="*/ 94 w 321"/>
                <a:gd name="T9" fmla="*/ 10 h 184"/>
                <a:gd name="T10" fmla="*/ 29 w 321"/>
                <a:gd name="T11" fmla="*/ 0 h 184"/>
                <a:gd name="T12" fmla="*/ 0 w 321"/>
                <a:gd name="T13" fmla="*/ 27 h 184"/>
                <a:gd name="T14" fmla="*/ 0 w 321"/>
                <a:gd name="T15" fmla="*/ 27 h 184"/>
                <a:gd name="T16" fmla="*/ 0 w 321"/>
                <a:gd name="T17" fmla="*/ 27 h 1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1" h="184">
                  <a:moveTo>
                    <a:pt x="0" y="53"/>
                  </a:moveTo>
                  <a:lnTo>
                    <a:pt x="187" y="184"/>
                  </a:lnTo>
                  <a:lnTo>
                    <a:pt x="265" y="160"/>
                  </a:lnTo>
                  <a:lnTo>
                    <a:pt x="321" y="98"/>
                  </a:lnTo>
                  <a:lnTo>
                    <a:pt x="282" y="19"/>
                  </a:lnTo>
                  <a:lnTo>
                    <a:pt x="88" y="0"/>
                  </a:lnTo>
                  <a:lnTo>
                    <a:pt x="0" y="53"/>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Freeform 62"/>
            <p:cNvSpPr>
              <a:spLocks/>
            </p:cNvSpPr>
            <p:nvPr/>
          </p:nvSpPr>
          <p:spPr bwMode="auto">
            <a:xfrm>
              <a:off x="3756" y="2896"/>
              <a:ext cx="102" cy="65"/>
            </a:xfrm>
            <a:custGeom>
              <a:avLst/>
              <a:gdLst>
                <a:gd name="T0" fmla="*/ 0 w 304"/>
                <a:gd name="T1" fmla="*/ 12 h 128"/>
                <a:gd name="T2" fmla="*/ 52 w 304"/>
                <a:gd name="T3" fmla="*/ 29 h 128"/>
                <a:gd name="T4" fmla="*/ 73 w 304"/>
                <a:gd name="T5" fmla="*/ 15 h 128"/>
                <a:gd name="T6" fmla="*/ 71 w 304"/>
                <a:gd name="T7" fmla="*/ 30 h 128"/>
                <a:gd name="T8" fmla="*/ 79 w 304"/>
                <a:gd name="T9" fmla="*/ 13 h 128"/>
                <a:gd name="T10" fmla="*/ 83 w 304"/>
                <a:gd name="T11" fmla="*/ 0 h 128"/>
                <a:gd name="T12" fmla="*/ 102 w 304"/>
                <a:gd name="T13" fmla="*/ 13 h 128"/>
                <a:gd name="T14" fmla="*/ 89 w 304"/>
                <a:gd name="T15" fmla="*/ 58 h 128"/>
                <a:gd name="T16" fmla="*/ 58 w 304"/>
                <a:gd name="T17" fmla="*/ 65 h 128"/>
                <a:gd name="T18" fmla="*/ 0 w 304"/>
                <a:gd name="T19" fmla="*/ 12 h 128"/>
                <a:gd name="T20" fmla="*/ 0 w 304"/>
                <a:gd name="T21" fmla="*/ 12 h 128"/>
                <a:gd name="T22" fmla="*/ 0 w 304"/>
                <a:gd name="T23" fmla="*/ 1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4" h="128">
                  <a:moveTo>
                    <a:pt x="0" y="23"/>
                  </a:moveTo>
                  <a:lnTo>
                    <a:pt x="155" y="57"/>
                  </a:lnTo>
                  <a:lnTo>
                    <a:pt x="219" y="30"/>
                  </a:lnTo>
                  <a:lnTo>
                    <a:pt x="213" y="60"/>
                  </a:lnTo>
                  <a:lnTo>
                    <a:pt x="234" y="26"/>
                  </a:lnTo>
                  <a:lnTo>
                    <a:pt x="246" y="0"/>
                  </a:lnTo>
                  <a:lnTo>
                    <a:pt x="304" y="25"/>
                  </a:lnTo>
                  <a:lnTo>
                    <a:pt x="264" y="115"/>
                  </a:lnTo>
                  <a:lnTo>
                    <a:pt x="172" y="128"/>
                  </a:lnTo>
                  <a:lnTo>
                    <a:pt x="0" y="23"/>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 name="Freeform 63"/>
            <p:cNvSpPr>
              <a:spLocks/>
            </p:cNvSpPr>
            <p:nvPr/>
          </p:nvSpPr>
          <p:spPr bwMode="auto">
            <a:xfrm>
              <a:off x="3703" y="2921"/>
              <a:ext cx="72" cy="68"/>
            </a:xfrm>
            <a:custGeom>
              <a:avLst/>
              <a:gdLst>
                <a:gd name="T0" fmla="*/ 42 w 217"/>
                <a:gd name="T1" fmla="*/ 61 h 136"/>
                <a:gd name="T2" fmla="*/ 0 w 217"/>
                <a:gd name="T3" fmla="*/ 65 h 136"/>
                <a:gd name="T4" fmla="*/ 28 w 217"/>
                <a:gd name="T5" fmla="*/ 43 h 136"/>
                <a:gd name="T6" fmla="*/ 33 w 217"/>
                <a:gd name="T7" fmla="*/ 13 h 136"/>
                <a:gd name="T8" fmla="*/ 48 w 217"/>
                <a:gd name="T9" fmla="*/ 0 h 136"/>
                <a:gd name="T10" fmla="*/ 71 w 217"/>
                <a:gd name="T11" fmla="*/ 6 h 136"/>
                <a:gd name="T12" fmla="*/ 72 w 217"/>
                <a:gd name="T13" fmla="*/ 44 h 136"/>
                <a:gd name="T14" fmla="*/ 69 w 217"/>
                <a:gd name="T15" fmla="*/ 68 h 136"/>
                <a:gd name="T16" fmla="*/ 42 w 217"/>
                <a:gd name="T17" fmla="*/ 61 h 136"/>
                <a:gd name="T18" fmla="*/ 42 w 217"/>
                <a:gd name="T19" fmla="*/ 61 h 136"/>
                <a:gd name="T20" fmla="*/ 42 w 217"/>
                <a:gd name="T21" fmla="*/ 61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7" h="136">
                  <a:moveTo>
                    <a:pt x="126" y="122"/>
                  </a:moveTo>
                  <a:lnTo>
                    <a:pt x="0" y="130"/>
                  </a:lnTo>
                  <a:lnTo>
                    <a:pt x="85" y="86"/>
                  </a:lnTo>
                  <a:lnTo>
                    <a:pt x="100" y="25"/>
                  </a:lnTo>
                  <a:lnTo>
                    <a:pt x="146" y="0"/>
                  </a:lnTo>
                  <a:lnTo>
                    <a:pt x="214" y="11"/>
                  </a:lnTo>
                  <a:lnTo>
                    <a:pt x="217" y="88"/>
                  </a:lnTo>
                  <a:lnTo>
                    <a:pt x="207" y="136"/>
                  </a:lnTo>
                  <a:lnTo>
                    <a:pt x="126" y="122"/>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 name="Freeform 64"/>
            <p:cNvSpPr>
              <a:spLocks/>
            </p:cNvSpPr>
            <p:nvPr/>
          </p:nvSpPr>
          <p:spPr bwMode="auto">
            <a:xfrm>
              <a:off x="3684" y="2925"/>
              <a:ext cx="72" cy="67"/>
            </a:xfrm>
            <a:custGeom>
              <a:avLst/>
              <a:gdLst>
                <a:gd name="T0" fmla="*/ 48 w 216"/>
                <a:gd name="T1" fmla="*/ 2 h 135"/>
                <a:gd name="T2" fmla="*/ 64 w 216"/>
                <a:gd name="T3" fmla="*/ 0 h 135"/>
                <a:gd name="T4" fmla="*/ 72 w 216"/>
                <a:gd name="T5" fmla="*/ 4 h 135"/>
                <a:gd name="T6" fmla="*/ 59 w 216"/>
                <a:gd name="T7" fmla="*/ 6 h 135"/>
                <a:gd name="T8" fmla="*/ 68 w 216"/>
                <a:gd name="T9" fmla="*/ 15 h 135"/>
                <a:gd name="T10" fmla="*/ 56 w 216"/>
                <a:gd name="T11" fmla="*/ 19 h 135"/>
                <a:gd name="T12" fmla="*/ 69 w 216"/>
                <a:gd name="T13" fmla="*/ 27 h 135"/>
                <a:gd name="T14" fmla="*/ 52 w 216"/>
                <a:gd name="T15" fmla="*/ 31 h 135"/>
                <a:gd name="T16" fmla="*/ 59 w 216"/>
                <a:gd name="T17" fmla="*/ 45 h 135"/>
                <a:gd name="T18" fmla="*/ 43 w 216"/>
                <a:gd name="T19" fmla="*/ 51 h 135"/>
                <a:gd name="T20" fmla="*/ 22 w 216"/>
                <a:gd name="T21" fmla="*/ 67 h 135"/>
                <a:gd name="T22" fmla="*/ 0 w 216"/>
                <a:gd name="T23" fmla="*/ 67 h 135"/>
                <a:gd name="T24" fmla="*/ 30 w 216"/>
                <a:gd name="T25" fmla="*/ 12 h 135"/>
                <a:gd name="T26" fmla="*/ 48 w 216"/>
                <a:gd name="T27" fmla="*/ 2 h 135"/>
                <a:gd name="T28" fmla="*/ 48 w 216"/>
                <a:gd name="T29" fmla="*/ 2 h 135"/>
                <a:gd name="T30" fmla="*/ 48 w 216"/>
                <a:gd name="T31" fmla="*/ 2 h 1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 h="135">
                  <a:moveTo>
                    <a:pt x="143" y="5"/>
                  </a:moveTo>
                  <a:lnTo>
                    <a:pt x="193" y="0"/>
                  </a:lnTo>
                  <a:lnTo>
                    <a:pt x="216" y="9"/>
                  </a:lnTo>
                  <a:lnTo>
                    <a:pt x="177" y="13"/>
                  </a:lnTo>
                  <a:lnTo>
                    <a:pt x="204" y="30"/>
                  </a:lnTo>
                  <a:lnTo>
                    <a:pt x="169" y="39"/>
                  </a:lnTo>
                  <a:lnTo>
                    <a:pt x="207" y="54"/>
                  </a:lnTo>
                  <a:lnTo>
                    <a:pt x="155" y="62"/>
                  </a:lnTo>
                  <a:lnTo>
                    <a:pt x="177" y="90"/>
                  </a:lnTo>
                  <a:lnTo>
                    <a:pt x="128" y="103"/>
                  </a:lnTo>
                  <a:lnTo>
                    <a:pt x="67" y="135"/>
                  </a:lnTo>
                  <a:lnTo>
                    <a:pt x="0" y="135"/>
                  </a:lnTo>
                  <a:lnTo>
                    <a:pt x="90" y="24"/>
                  </a:lnTo>
                  <a:lnTo>
                    <a:pt x="143" y="5"/>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 name="Freeform 65"/>
            <p:cNvSpPr>
              <a:spLocks/>
            </p:cNvSpPr>
            <p:nvPr/>
          </p:nvSpPr>
          <p:spPr bwMode="auto">
            <a:xfrm>
              <a:off x="3693" y="2922"/>
              <a:ext cx="54" cy="67"/>
            </a:xfrm>
            <a:custGeom>
              <a:avLst/>
              <a:gdLst>
                <a:gd name="T0" fmla="*/ 6 w 161"/>
                <a:gd name="T1" fmla="*/ 67 h 134"/>
                <a:gd name="T2" fmla="*/ 29 w 161"/>
                <a:gd name="T3" fmla="*/ 49 h 134"/>
                <a:gd name="T4" fmla="*/ 42 w 161"/>
                <a:gd name="T5" fmla="*/ 43 h 134"/>
                <a:gd name="T6" fmla="*/ 28 w 161"/>
                <a:gd name="T7" fmla="*/ 31 h 134"/>
                <a:gd name="T8" fmla="*/ 40 w 161"/>
                <a:gd name="T9" fmla="*/ 26 h 134"/>
                <a:gd name="T10" fmla="*/ 37 w 161"/>
                <a:gd name="T11" fmla="*/ 18 h 134"/>
                <a:gd name="T12" fmla="*/ 54 w 161"/>
                <a:gd name="T13" fmla="*/ 10 h 134"/>
                <a:gd name="T14" fmla="*/ 43 w 161"/>
                <a:gd name="T15" fmla="*/ 0 h 134"/>
                <a:gd name="T16" fmla="*/ 0 w 161"/>
                <a:gd name="T17" fmla="*/ 34 h 134"/>
                <a:gd name="T18" fmla="*/ 6 w 161"/>
                <a:gd name="T19" fmla="*/ 67 h 134"/>
                <a:gd name="T20" fmla="*/ 6 w 161"/>
                <a:gd name="T21" fmla="*/ 67 h 134"/>
                <a:gd name="T22" fmla="*/ 6 w 161"/>
                <a:gd name="T23" fmla="*/ 67 h 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1" h="134">
                  <a:moveTo>
                    <a:pt x="18" y="134"/>
                  </a:moveTo>
                  <a:lnTo>
                    <a:pt x="85" y="98"/>
                  </a:lnTo>
                  <a:lnTo>
                    <a:pt x="126" y="86"/>
                  </a:lnTo>
                  <a:lnTo>
                    <a:pt x="82" y="62"/>
                  </a:lnTo>
                  <a:lnTo>
                    <a:pt x="120" y="51"/>
                  </a:lnTo>
                  <a:lnTo>
                    <a:pt x="109" y="36"/>
                  </a:lnTo>
                  <a:lnTo>
                    <a:pt x="161" y="19"/>
                  </a:lnTo>
                  <a:lnTo>
                    <a:pt x="129" y="0"/>
                  </a:lnTo>
                  <a:lnTo>
                    <a:pt x="0" y="68"/>
                  </a:lnTo>
                  <a:lnTo>
                    <a:pt x="18" y="134"/>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 name="Freeform 66"/>
            <p:cNvSpPr>
              <a:spLocks/>
            </p:cNvSpPr>
            <p:nvPr/>
          </p:nvSpPr>
          <p:spPr bwMode="auto">
            <a:xfrm>
              <a:off x="3647" y="2866"/>
              <a:ext cx="206" cy="138"/>
            </a:xfrm>
            <a:custGeom>
              <a:avLst/>
              <a:gdLst>
                <a:gd name="T0" fmla="*/ 14 w 616"/>
                <a:gd name="T1" fmla="*/ 131 h 276"/>
                <a:gd name="T2" fmla="*/ 0 w 616"/>
                <a:gd name="T3" fmla="*/ 112 h 276"/>
                <a:gd name="T4" fmla="*/ 16 w 616"/>
                <a:gd name="T5" fmla="*/ 90 h 276"/>
                <a:gd name="T6" fmla="*/ 18 w 616"/>
                <a:gd name="T7" fmla="*/ 55 h 276"/>
                <a:gd name="T8" fmla="*/ 36 w 616"/>
                <a:gd name="T9" fmla="*/ 29 h 276"/>
                <a:gd name="T10" fmla="*/ 69 w 616"/>
                <a:gd name="T11" fmla="*/ 20 h 276"/>
                <a:gd name="T12" fmla="*/ 87 w 616"/>
                <a:gd name="T13" fmla="*/ 0 h 276"/>
                <a:gd name="T14" fmla="*/ 123 w 616"/>
                <a:gd name="T15" fmla="*/ 4 h 276"/>
                <a:gd name="T16" fmla="*/ 161 w 616"/>
                <a:gd name="T17" fmla="*/ 4 h 276"/>
                <a:gd name="T18" fmla="*/ 185 w 616"/>
                <a:gd name="T19" fmla="*/ 12 h 276"/>
                <a:gd name="T20" fmla="*/ 206 w 616"/>
                <a:gd name="T21" fmla="*/ 35 h 276"/>
                <a:gd name="T22" fmla="*/ 184 w 616"/>
                <a:gd name="T23" fmla="*/ 24 h 276"/>
                <a:gd name="T24" fmla="*/ 182 w 616"/>
                <a:gd name="T25" fmla="*/ 37 h 276"/>
                <a:gd name="T26" fmla="*/ 170 w 616"/>
                <a:gd name="T27" fmla="*/ 26 h 276"/>
                <a:gd name="T28" fmla="*/ 165 w 616"/>
                <a:gd name="T29" fmla="*/ 47 h 276"/>
                <a:gd name="T30" fmla="*/ 143 w 616"/>
                <a:gd name="T31" fmla="*/ 31 h 276"/>
                <a:gd name="T32" fmla="*/ 118 w 616"/>
                <a:gd name="T33" fmla="*/ 31 h 276"/>
                <a:gd name="T34" fmla="*/ 126 w 616"/>
                <a:gd name="T35" fmla="*/ 39 h 276"/>
                <a:gd name="T36" fmla="*/ 118 w 616"/>
                <a:gd name="T37" fmla="*/ 53 h 276"/>
                <a:gd name="T38" fmla="*/ 94 w 616"/>
                <a:gd name="T39" fmla="*/ 63 h 276"/>
                <a:gd name="T40" fmla="*/ 70 w 616"/>
                <a:gd name="T41" fmla="*/ 79 h 276"/>
                <a:gd name="T42" fmla="*/ 71 w 616"/>
                <a:gd name="T43" fmla="*/ 90 h 276"/>
                <a:gd name="T44" fmla="*/ 60 w 616"/>
                <a:gd name="T45" fmla="*/ 104 h 276"/>
                <a:gd name="T46" fmla="*/ 43 w 616"/>
                <a:gd name="T47" fmla="*/ 126 h 276"/>
                <a:gd name="T48" fmla="*/ 32 w 616"/>
                <a:gd name="T49" fmla="*/ 138 h 276"/>
                <a:gd name="T50" fmla="*/ 14 w 616"/>
                <a:gd name="T51" fmla="*/ 131 h 276"/>
                <a:gd name="T52" fmla="*/ 14 w 616"/>
                <a:gd name="T53" fmla="*/ 131 h 276"/>
                <a:gd name="T54" fmla="*/ 14 w 616"/>
                <a:gd name="T55" fmla="*/ 131 h 2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16" h="276">
                  <a:moveTo>
                    <a:pt x="41" y="261"/>
                  </a:moveTo>
                  <a:lnTo>
                    <a:pt x="0" y="223"/>
                  </a:lnTo>
                  <a:lnTo>
                    <a:pt x="47" y="179"/>
                  </a:lnTo>
                  <a:lnTo>
                    <a:pt x="53" y="109"/>
                  </a:lnTo>
                  <a:lnTo>
                    <a:pt x="108" y="58"/>
                  </a:lnTo>
                  <a:lnTo>
                    <a:pt x="206" y="40"/>
                  </a:lnTo>
                  <a:lnTo>
                    <a:pt x="261" y="0"/>
                  </a:lnTo>
                  <a:lnTo>
                    <a:pt x="369" y="8"/>
                  </a:lnTo>
                  <a:lnTo>
                    <a:pt x="480" y="8"/>
                  </a:lnTo>
                  <a:lnTo>
                    <a:pt x="554" y="24"/>
                  </a:lnTo>
                  <a:lnTo>
                    <a:pt x="616" y="70"/>
                  </a:lnTo>
                  <a:lnTo>
                    <a:pt x="551" y="48"/>
                  </a:lnTo>
                  <a:lnTo>
                    <a:pt x="543" y="74"/>
                  </a:lnTo>
                  <a:lnTo>
                    <a:pt x="509" y="52"/>
                  </a:lnTo>
                  <a:lnTo>
                    <a:pt x="493" y="94"/>
                  </a:lnTo>
                  <a:lnTo>
                    <a:pt x="428" y="62"/>
                  </a:lnTo>
                  <a:lnTo>
                    <a:pt x="352" y="62"/>
                  </a:lnTo>
                  <a:lnTo>
                    <a:pt x="376" y="78"/>
                  </a:lnTo>
                  <a:lnTo>
                    <a:pt x="354" y="106"/>
                  </a:lnTo>
                  <a:lnTo>
                    <a:pt x="281" y="126"/>
                  </a:lnTo>
                  <a:lnTo>
                    <a:pt x="208" y="158"/>
                  </a:lnTo>
                  <a:lnTo>
                    <a:pt x="211" y="179"/>
                  </a:lnTo>
                  <a:lnTo>
                    <a:pt x="179" y="207"/>
                  </a:lnTo>
                  <a:lnTo>
                    <a:pt x="129" y="252"/>
                  </a:lnTo>
                  <a:lnTo>
                    <a:pt x="97" y="276"/>
                  </a:lnTo>
                  <a:lnTo>
                    <a:pt x="41" y="261"/>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 name="Freeform 67"/>
            <p:cNvSpPr>
              <a:spLocks/>
            </p:cNvSpPr>
            <p:nvPr/>
          </p:nvSpPr>
          <p:spPr bwMode="auto">
            <a:xfrm>
              <a:off x="3644" y="2992"/>
              <a:ext cx="88" cy="66"/>
            </a:xfrm>
            <a:custGeom>
              <a:avLst/>
              <a:gdLst>
                <a:gd name="T0" fmla="*/ 71 w 266"/>
                <a:gd name="T1" fmla="*/ 20 h 130"/>
                <a:gd name="T2" fmla="*/ 39 w 266"/>
                <a:gd name="T3" fmla="*/ 43 h 130"/>
                <a:gd name="T4" fmla="*/ 19 w 266"/>
                <a:gd name="T5" fmla="*/ 66 h 130"/>
                <a:gd name="T6" fmla="*/ 0 w 266"/>
                <a:gd name="T7" fmla="*/ 46 h 130"/>
                <a:gd name="T8" fmla="*/ 11 w 266"/>
                <a:gd name="T9" fmla="*/ 10 h 130"/>
                <a:gd name="T10" fmla="*/ 51 w 266"/>
                <a:gd name="T11" fmla="*/ 7 h 130"/>
                <a:gd name="T12" fmla="*/ 88 w 266"/>
                <a:gd name="T13" fmla="*/ 0 h 130"/>
                <a:gd name="T14" fmla="*/ 71 w 266"/>
                <a:gd name="T15" fmla="*/ 20 h 130"/>
                <a:gd name="T16" fmla="*/ 71 w 266"/>
                <a:gd name="T17" fmla="*/ 20 h 130"/>
                <a:gd name="T18" fmla="*/ 71 w 266"/>
                <a:gd name="T19" fmla="*/ 2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30">
                  <a:moveTo>
                    <a:pt x="214" y="39"/>
                  </a:moveTo>
                  <a:lnTo>
                    <a:pt x="119" y="84"/>
                  </a:lnTo>
                  <a:lnTo>
                    <a:pt x="58" y="130"/>
                  </a:lnTo>
                  <a:lnTo>
                    <a:pt x="0" y="90"/>
                  </a:lnTo>
                  <a:lnTo>
                    <a:pt x="33" y="19"/>
                  </a:lnTo>
                  <a:lnTo>
                    <a:pt x="154" y="13"/>
                  </a:lnTo>
                  <a:lnTo>
                    <a:pt x="266" y="0"/>
                  </a:lnTo>
                  <a:lnTo>
                    <a:pt x="214" y="39"/>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 name="Freeform 68"/>
            <p:cNvSpPr>
              <a:spLocks/>
            </p:cNvSpPr>
            <p:nvPr/>
          </p:nvSpPr>
          <p:spPr bwMode="auto">
            <a:xfrm>
              <a:off x="3704" y="2984"/>
              <a:ext cx="129" cy="128"/>
            </a:xfrm>
            <a:custGeom>
              <a:avLst/>
              <a:gdLst>
                <a:gd name="T0" fmla="*/ 7 w 387"/>
                <a:gd name="T1" fmla="*/ 86 h 255"/>
                <a:gd name="T2" fmla="*/ 23 w 387"/>
                <a:gd name="T3" fmla="*/ 106 h 255"/>
                <a:gd name="T4" fmla="*/ 41 w 387"/>
                <a:gd name="T5" fmla="*/ 117 h 255"/>
                <a:gd name="T6" fmla="*/ 54 w 387"/>
                <a:gd name="T7" fmla="*/ 114 h 255"/>
                <a:gd name="T8" fmla="*/ 69 w 387"/>
                <a:gd name="T9" fmla="*/ 120 h 255"/>
                <a:gd name="T10" fmla="*/ 70 w 387"/>
                <a:gd name="T11" fmla="*/ 110 h 255"/>
                <a:gd name="T12" fmla="*/ 79 w 387"/>
                <a:gd name="T13" fmla="*/ 119 h 255"/>
                <a:gd name="T14" fmla="*/ 88 w 387"/>
                <a:gd name="T15" fmla="*/ 116 h 255"/>
                <a:gd name="T16" fmla="*/ 98 w 387"/>
                <a:gd name="T17" fmla="*/ 121 h 255"/>
                <a:gd name="T18" fmla="*/ 100 w 387"/>
                <a:gd name="T19" fmla="*/ 110 h 255"/>
                <a:gd name="T20" fmla="*/ 129 w 387"/>
                <a:gd name="T21" fmla="*/ 128 h 255"/>
                <a:gd name="T22" fmla="*/ 123 w 387"/>
                <a:gd name="T23" fmla="*/ 66 h 255"/>
                <a:gd name="T24" fmla="*/ 108 w 387"/>
                <a:gd name="T25" fmla="*/ 33 h 255"/>
                <a:gd name="T26" fmla="*/ 67 w 387"/>
                <a:gd name="T27" fmla="*/ 0 h 255"/>
                <a:gd name="T28" fmla="*/ 28 w 387"/>
                <a:gd name="T29" fmla="*/ 14 h 255"/>
                <a:gd name="T30" fmla="*/ 7 w 387"/>
                <a:gd name="T31" fmla="*/ 30 h 255"/>
                <a:gd name="T32" fmla="*/ 0 w 387"/>
                <a:gd name="T33" fmla="*/ 62 h 255"/>
                <a:gd name="T34" fmla="*/ 7 w 387"/>
                <a:gd name="T35" fmla="*/ 86 h 255"/>
                <a:gd name="T36" fmla="*/ 7 w 387"/>
                <a:gd name="T37" fmla="*/ 86 h 255"/>
                <a:gd name="T38" fmla="*/ 7 w 387"/>
                <a:gd name="T39" fmla="*/ 86 h 2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7" h="255">
                  <a:moveTo>
                    <a:pt x="20" y="171"/>
                  </a:moveTo>
                  <a:lnTo>
                    <a:pt x="70" y="212"/>
                  </a:lnTo>
                  <a:lnTo>
                    <a:pt x="123" y="233"/>
                  </a:lnTo>
                  <a:lnTo>
                    <a:pt x="162" y="227"/>
                  </a:lnTo>
                  <a:lnTo>
                    <a:pt x="206" y="240"/>
                  </a:lnTo>
                  <a:lnTo>
                    <a:pt x="211" y="220"/>
                  </a:lnTo>
                  <a:lnTo>
                    <a:pt x="237" y="238"/>
                  </a:lnTo>
                  <a:lnTo>
                    <a:pt x="265" y="231"/>
                  </a:lnTo>
                  <a:lnTo>
                    <a:pt x="293" y="242"/>
                  </a:lnTo>
                  <a:lnTo>
                    <a:pt x="301" y="220"/>
                  </a:lnTo>
                  <a:lnTo>
                    <a:pt x="387" y="255"/>
                  </a:lnTo>
                  <a:lnTo>
                    <a:pt x="370" y="131"/>
                  </a:lnTo>
                  <a:lnTo>
                    <a:pt x="323" y="66"/>
                  </a:lnTo>
                  <a:lnTo>
                    <a:pt x="201" y="0"/>
                  </a:lnTo>
                  <a:lnTo>
                    <a:pt x="85" y="28"/>
                  </a:lnTo>
                  <a:lnTo>
                    <a:pt x="20" y="60"/>
                  </a:lnTo>
                  <a:lnTo>
                    <a:pt x="0" y="124"/>
                  </a:lnTo>
                  <a:lnTo>
                    <a:pt x="20" y="171"/>
                  </a:lnTo>
                  <a:close/>
                </a:path>
              </a:pathLst>
            </a:custGeom>
            <a:solidFill>
              <a:srgbClr val="B24C1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 name="Freeform 69"/>
            <p:cNvSpPr>
              <a:spLocks/>
            </p:cNvSpPr>
            <p:nvPr/>
          </p:nvSpPr>
          <p:spPr bwMode="auto">
            <a:xfrm>
              <a:off x="3715" y="3015"/>
              <a:ext cx="99" cy="82"/>
            </a:xfrm>
            <a:custGeom>
              <a:avLst/>
              <a:gdLst>
                <a:gd name="T0" fmla="*/ 7 w 296"/>
                <a:gd name="T1" fmla="*/ 18 h 163"/>
                <a:gd name="T2" fmla="*/ 16 w 296"/>
                <a:gd name="T3" fmla="*/ 7 h 163"/>
                <a:gd name="T4" fmla="*/ 27 w 296"/>
                <a:gd name="T5" fmla="*/ 1 h 163"/>
                <a:gd name="T6" fmla="*/ 24 w 296"/>
                <a:gd name="T7" fmla="*/ 18 h 163"/>
                <a:gd name="T8" fmla="*/ 33 w 296"/>
                <a:gd name="T9" fmla="*/ 0 h 163"/>
                <a:gd name="T10" fmla="*/ 35 w 296"/>
                <a:gd name="T11" fmla="*/ 34 h 163"/>
                <a:gd name="T12" fmla="*/ 44 w 296"/>
                <a:gd name="T13" fmla="*/ 23 h 163"/>
                <a:gd name="T14" fmla="*/ 45 w 296"/>
                <a:gd name="T15" fmla="*/ 29 h 163"/>
                <a:gd name="T16" fmla="*/ 53 w 296"/>
                <a:gd name="T17" fmla="*/ 22 h 163"/>
                <a:gd name="T18" fmla="*/ 57 w 296"/>
                <a:gd name="T19" fmla="*/ 39 h 163"/>
                <a:gd name="T20" fmla="*/ 65 w 296"/>
                <a:gd name="T21" fmla="*/ 42 h 163"/>
                <a:gd name="T22" fmla="*/ 71 w 296"/>
                <a:gd name="T23" fmla="*/ 31 h 163"/>
                <a:gd name="T24" fmla="*/ 73 w 296"/>
                <a:gd name="T25" fmla="*/ 45 h 163"/>
                <a:gd name="T26" fmla="*/ 86 w 296"/>
                <a:gd name="T27" fmla="*/ 52 h 163"/>
                <a:gd name="T28" fmla="*/ 81 w 296"/>
                <a:gd name="T29" fmla="*/ 40 h 163"/>
                <a:gd name="T30" fmla="*/ 93 w 296"/>
                <a:gd name="T31" fmla="*/ 52 h 163"/>
                <a:gd name="T32" fmla="*/ 99 w 296"/>
                <a:gd name="T33" fmla="*/ 67 h 163"/>
                <a:gd name="T34" fmla="*/ 91 w 296"/>
                <a:gd name="T35" fmla="*/ 61 h 163"/>
                <a:gd name="T36" fmla="*/ 88 w 296"/>
                <a:gd name="T37" fmla="*/ 82 h 163"/>
                <a:gd name="T38" fmla="*/ 72 w 296"/>
                <a:gd name="T39" fmla="*/ 57 h 163"/>
                <a:gd name="T40" fmla="*/ 71 w 296"/>
                <a:gd name="T41" fmla="*/ 67 h 163"/>
                <a:gd name="T42" fmla="*/ 63 w 296"/>
                <a:gd name="T43" fmla="*/ 57 h 163"/>
                <a:gd name="T44" fmla="*/ 63 w 296"/>
                <a:gd name="T45" fmla="*/ 79 h 163"/>
                <a:gd name="T46" fmla="*/ 46 w 296"/>
                <a:gd name="T47" fmla="*/ 60 h 163"/>
                <a:gd name="T48" fmla="*/ 42 w 296"/>
                <a:gd name="T49" fmla="*/ 67 h 163"/>
                <a:gd name="T50" fmla="*/ 35 w 296"/>
                <a:gd name="T51" fmla="*/ 51 h 163"/>
                <a:gd name="T52" fmla="*/ 33 w 296"/>
                <a:gd name="T53" fmla="*/ 60 h 163"/>
                <a:gd name="T54" fmla="*/ 26 w 296"/>
                <a:gd name="T55" fmla="*/ 51 h 163"/>
                <a:gd name="T56" fmla="*/ 26 w 296"/>
                <a:gd name="T57" fmla="*/ 67 h 163"/>
                <a:gd name="T58" fmla="*/ 13 w 296"/>
                <a:gd name="T59" fmla="*/ 53 h 163"/>
                <a:gd name="T60" fmla="*/ 9 w 296"/>
                <a:gd name="T61" fmla="*/ 61 h 163"/>
                <a:gd name="T62" fmla="*/ 0 w 296"/>
                <a:gd name="T63" fmla="*/ 38 h 163"/>
                <a:gd name="T64" fmla="*/ 0 w 296"/>
                <a:gd name="T65" fmla="*/ 22 h 163"/>
                <a:gd name="T66" fmla="*/ 7 w 296"/>
                <a:gd name="T67" fmla="*/ 18 h 163"/>
                <a:gd name="T68" fmla="*/ 7 w 296"/>
                <a:gd name="T69" fmla="*/ 18 h 163"/>
                <a:gd name="T70" fmla="*/ 7 w 296"/>
                <a:gd name="T71" fmla="*/ 18 h 1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 h="163">
                  <a:moveTo>
                    <a:pt x="22" y="35"/>
                  </a:moveTo>
                  <a:lnTo>
                    <a:pt x="47" y="13"/>
                  </a:lnTo>
                  <a:lnTo>
                    <a:pt x="81" y="2"/>
                  </a:lnTo>
                  <a:lnTo>
                    <a:pt x="72" y="35"/>
                  </a:lnTo>
                  <a:lnTo>
                    <a:pt x="99" y="0"/>
                  </a:lnTo>
                  <a:lnTo>
                    <a:pt x="105" y="67"/>
                  </a:lnTo>
                  <a:lnTo>
                    <a:pt x="132" y="45"/>
                  </a:lnTo>
                  <a:lnTo>
                    <a:pt x="134" y="58"/>
                  </a:lnTo>
                  <a:lnTo>
                    <a:pt x="157" y="43"/>
                  </a:lnTo>
                  <a:lnTo>
                    <a:pt x="171" y="77"/>
                  </a:lnTo>
                  <a:lnTo>
                    <a:pt x="195" y="83"/>
                  </a:lnTo>
                  <a:lnTo>
                    <a:pt x="212" y="62"/>
                  </a:lnTo>
                  <a:lnTo>
                    <a:pt x="219" y="89"/>
                  </a:lnTo>
                  <a:lnTo>
                    <a:pt x="256" y="103"/>
                  </a:lnTo>
                  <a:lnTo>
                    <a:pt x="243" y="79"/>
                  </a:lnTo>
                  <a:lnTo>
                    <a:pt x="279" y="103"/>
                  </a:lnTo>
                  <a:lnTo>
                    <a:pt x="296" y="133"/>
                  </a:lnTo>
                  <a:lnTo>
                    <a:pt x="272" y="122"/>
                  </a:lnTo>
                  <a:lnTo>
                    <a:pt x="262" y="163"/>
                  </a:lnTo>
                  <a:lnTo>
                    <a:pt x="215" y="113"/>
                  </a:lnTo>
                  <a:lnTo>
                    <a:pt x="212" y="133"/>
                  </a:lnTo>
                  <a:lnTo>
                    <a:pt x="187" y="113"/>
                  </a:lnTo>
                  <a:lnTo>
                    <a:pt x="187" y="158"/>
                  </a:lnTo>
                  <a:lnTo>
                    <a:pt x="137" y="120"/>
                  </a:lnTo>
                  <a:lnTo>
                    <a:pt x="127" y="133"/>
                  </a:lnTo>
                  <a:lnTo>
                    <a:pt x="105" y="101"/>
                  </a:lnTo>
                  <a:lnTo>
                    <a:pt x="99" y="120"/>
                  </a:lnTo>
                  <a:lnTo>
                    <a:pt x="78" y="101"/>
                  </a:lnTo>
                  <a:lnTo>
                    <a:pt x="78" y="133"/>
                  </a:lnTo>
                  <a:lnTo>
                    <a:pt x="39" y="105"/>
                  </a:lnTo>
                  <a:lnTo>
                    <a:pt x="28" y="122"/>
                  </a:lnTo>
                  <a:lnTo>
                    <a:pt x="0" y="75"/>
                  </a:lnTo>
                  <a:lnTo>
                    <a:pt x="0" y="43"/>
                  </a:lnTo>
                  <a:lnTo>
                    <a:pt x="22" y="35"/>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 name="Freeform 70"/>
            <p:cNvSpPr>
              <a:spLocks/>
            </p:cNvSpPr>
            <p:nvPr/>
          </p:nvSpPr>
          <p:spPr bwMode="auto">
            <a:xfrm>
              <a:off x="3643" y="3020"/>
              <a:ext cx="222" cy="516"/>
            </a:xfrm>
            <a:custGeom>
              <a:avLst/>
              <a:gdLst>
                <a:gd name="T0" fmla="*/ 66 w 667"/>
                <a:gd name="T1" fmla="*/ 0 h 1031"/>
                <a:gd name="T2" fmla="*/ 50 w 667"/>
                <a:gd name="T3" fmla="*/ 6 h 1031"/>
                <a:gd name="T4" fmla="*/ 21 w 667"/>
                <a:gd name="T5" fmla="*/ 39 h 1031"/>
                <a:gd name="T6" fmla="*/ 7 w 667"/>
                <a:gd name="T7" fmla="*/ 47 h 1031"/>
                <a:gd name="T8" fmla="*/ 7 w 667"/>
                <a:gd name="T9" fmla="*/ 62 h 1031"/>
                <a:gd name="T10" fmla="*/ 12 w 667"/>
                <a:gd name="T11" fmla="*/ 77 h 1031"/>
                <a:gd name="T12" fmla="*/ 9 w 667"/>
                <a:gd name="T13" fmla="*/ 89 h 1031"/>
                <a:gd name="T14" fmla="*/ 0 w 667"/>
                <a:gd name="T15" fmla="*/ 100 h 1031"/>
                <a:gd name="T16" fmla="*/ 0 w 667"/>
                <a:gd name="T17" fmla="*/ 137 h 1031"/>
                <a:gd name="T18" fmla="*/ 4 w 667"/>
                <a:gd name="T19" fmla="*/ 184 h 1031"/>
                <a:gd name="T20" fmla="*/ 17 w 667"/>
                <a:gd name="T21" fmla="*/ 207 h 1031"/>
                <a:gd name="T22" fmla="*/ 26 w 667"/>
                <a:gd name="T23" fmla="*/ 240 h 1031"/>
                <a:gd name="T24" fmla="*/ 50 w 667"/>
                <a:gd name="T25" fmla="*/ 250 h 1031"/>
                <a:gd name="T26" fmla="*/ 54 w 667"/>
                <a:gd name="T27" fmla="*/ 303 h 1031"/>
                <a:gd name="T28" fmla="*/ 39 w 667"/>
                <a:gd name="T29" fmla="*/ 301 h 1031"/>
                <a:gd name="T30" fmla="*/ 35 w 667"/>
                <a:gd name="T31" fmla="*/ 326 h 1031"/>
                <a:gd name="T32" fmla="*/ 18 w 667"/>
                <a:gd name="T33" fmla="*/ 347 h 1031"/>
                <a:gd name="T34" fmla="*/ 13 w 667"/>
                <a:gd name="T35" fmla="*/ 451 h 1031"/>
                <a:gd name="T36" fmla="*/ 53 w 667"/>
                <a:gd name="T37" fmla="*/ 516 h 1031"/>
                <a:gd name="T38" fmla="*/ 101 w 667"/>
                <a:gd name="T39" fmla="*/ 487 h 1031"/>
                <a:gd name="T40" fmla="*/ 160 w 667"/>
                <a:gd name="T41" fmla="*/ 409 h 1031"/>
                <a:gd name="T42" fmla="*/ 204 w 667"/>
                <a:gd name="T43" fmla="*/ 336 h 1031"/>
                <a:gd name="T44" fmla="*/ 222 w 667"/>
                <a:gd name="T45" fmla="*/ 276 h 1031"/>
                <a:gd name="T46" fmla="*/ 181 w 667"/>
                <a:gd name="T47" fmla="*/ 246 h 1031"/>
                <a:gd name="T48" fmla="*/ 181 w 667"/>
                <a:gd name="T49" fmla="*/ 189 h 1031"/>
                <a:gd name="T50" fmla="*/ 191 w 667"/>
                <a:gd name="T51" fmla="*/ 146 h 1031"/>
                <a:gd name="T52" fmla="*/ 196 w 667"/>
                <a:gd name="T53" fmla="*/ 107 h 1031"/>
                <a:gd name="T54" fmla="*/ 181 w 667"/>
                <a:gd name="T55" fmla="*/ 87 h 1031"/>
                <a:gd name="T56" fmla="*/ 165 w 667"/>
                <a:gd name="T57" fmla="*/ 69 h 1031"/>
                <a:gd name="T58" fmla="*/ 163 w 667"/>
                <a:gd name="T59" fmla="*/ 83 h 1031"/>
                <a:gd name="T60" fmla="*/ 133 w 667"/>
                <a:gd name="T61" fmla="*/ 75 h 1031"/>
                <a:gd name="T62" fmla="*/ 130 w 667"/>
                <a:gd name="T63" fmla="*/ 83 h 1031"/>
                <a:gd name="T64" fmla="*/ 114 w 667"/>
                <a:gd name="T65" fmla="*/ 70 h 1031"/>
                <a:gd name="T66" fmla="*/ 105 w 667"/>
                <a:gd name="T67" fmla="*/ 81 h 1031"/>
                <a:gd name="T68" fmla="*/ 91 w 667"/>
                <a:gd name="T69" fmla="*/ 72 h 1031"/>
                <a:gd name="T70" fmla="*/ 79 w 667"/>
                <a:gd name="T71" fmla="*/ 63 h 1031"/>
                <a:gd name="T72" fmla="*/ 68 w 667"/>
                <a:gd name="T73" fmla="*/ 44 h 1031"/>
                <a:gd name="T74" fmla="*/ 66 w 667"/>
                <a:gd name="T75" fmla="*/ 0 h 1031"/>
                <a:gd name="T76" fmla="*/ 66 w 667"/>
                <a:gd name="T77" fmla="*/ 0 h 1031"/>
                <a:gd name="T78" fmla="*/ 66 w 667"/>
                <a:gd name="T79" fmla="*/ 0 h 103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67" h="1031">
                  <a:moveTo>
                    <a:pt x="198" y="0"/>
                  </a:moveTo>
                  <a:lnTo>
                    <a:pt x="150" y="12"/>
                  </a:lnTo>
                  <a:lnTo>
                    <a:pt x="64" y="78"/>
                  </a:lnTo>
                  <a:lnTo>
                    <a:pt x="21" y="93"/>
                  </a:lnTo>
                  <a:lnTo>
                    <a:pt x="21" y="123"/>
                  </a:lnTo>
                  <a:lnTo>
                    <a:pt x="37" y="154"/>
                  </a:lnTo>
                  <a:lnTo>
                    <a:pt x="26" y="178"/>
                  </a:lnTo>
                  <a:lnTo>
                    <a:pt x="0" y="199"/>
                  </a:lnTo>
                  <a:lnTo>
                    <a:pt x="0" y="273"/>
                  </a:lnTo>
                  <a:lnTo>
                    <a:pt x="13" y="367"/>
                  </a:lnTo>
                  <a:lnTo>
                    <a:pt x="50" y="413"/>
                  </a:lnTo>
                  <a:lnTo>
                    <a:pt x="78" y="479"/>
                  </a:lnTo>
                  <a:lnTo>
                    <a:pt x="149" y="499"/>
                  </a:lnTo>
                  <a:lnTo>
                    <a:pt x="163" y="606"/>
                  </a:lnTo>
                  <a:lnTo>
                    <a:pt x="118" y="602"/>
                  </a:lnTo>
                  <a:lnTo>
                    <a:pt x="105" y="651"/>
                  </a:lnTo>
                  <a:lnTo>
                    <a:pt x="55" y="693"/>
                  </a:lnTo>
                  <a:lnTo>
                    <a:pt x="38" y="902"/>
                  </a:lnTo>
                  <a:lnTo>
                    <a:pt x="159" y="1031"/>
                  </a:lnTo>
                  <a:lnTo>
                    <a:pt x="303" y="974"/>
                  </a:lnTo>
                  <a:lnTo>
                    <a:pt x="482" y="817"/>
                  </a:lnTo>
                  <a:lnTo>
                    <a:pt x="612" y="672"/>
                  </a:lnTo>
                  <a:lnTo>
                    <a:pt x="667" y="551"/>
                  </a:lnTo>
                  <a:lnTo>
                    <a:pt x="545" y="492"/>
                  </a:lnTo>
                  <a:lnTo>
                    <a:pt x="545" y="377"/>
                  </a:lnTo>
                  <a:lnTo>
                    <a:pt x="574" y="292"/>
                  </a:lnTo>
                  <a:lnTo>
                    <a:pt x="589" y="213"/>
                  </a:lnTo>
                  <a:lnTo>
                    <a:pt x="545" y="173"/>
                  </a:lnTo>
                  <a:lnTo>
                    <a:pt x="496" y="138"/>
                  </a:lnTo>
                  <a:lnTo>
                    <a:pt x="489" y="166"/>
                  </a:lnTo>
                  <a:lnTo>
                    <a:pt x="401" y="150"/>
                  </a:lnTo>
                  <a:lnTo>
                    <a:pt x="392" y="166"/>
                  </a:lnTo>
                  <a:lnTo>
                    <a:pt x="344" y="139"/>
                  </a:lnTo>
                  <a:lnTo>
                    <a:pt x="316" y="161"/>
                  </a:lnTo>
                  <a:lnTo>
                    <a:pt x="273" y="144"/>
                  </a:lnTo>
                  <a:lnTo>
                    <a:pt x="237" y="126"/>
                  </a:lnTo>
                  <a:lnTo>
                    <a:pt x="204" y="88"/>
                  </a:lnTo>
                  <a:lnTo>
                    <a:pt x="198" y="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 name="Freeform 71"/>
            <p:cNvSpPr>
              <a:spLocks/>
            </p:cNvSpPr>
            <p:nvPr/>
          </p:nvSpPr>
          <p:spPr bwMode="auto">
            <a:xfrm>
              <a:off x="3641" y="3029"/>
              <a:ext cx="60" cy="114"/>
            </a:xfrm>
            <a:custGeom>
              <a:avLst/>
              <a:gdLst>
                <a:gd name="T0" fmla="*/ 60 w 180"/>
                <a:gd name="T1" fmla="*/ 29 h 229"/>
                <a:gd name="T2" fmla="*/ 52 w 180"/>
                <a:gd name="T3" fmla="*/ 20 h 229"/>
                <a:gd name="T4" fmla="*/ 45 w 180"/>
                <a:gd name="T5" fmla="*/ 25 h 229"/>
                <a:gd name="T6" fmla="*/ 37 w 180"/>
                <a:gd name="T7" fmla="*/ 32 h 229"/>
                <a:gd name="T8" fmla="*/ 30 w 180"/>
                <a:gd name="T9" fmla="*/ 43 h 229"/>
                <a:gd name="T10" fmla="*/ 37 w 180"/>
                <a:gd name="T11" fmla="*/ 57 h 229"/>
                <a:gd name="T12" fmla="*/ 43 w 180"/>
                <a:gd name="T13" fmla="*/ 73 h 229"/>
                <a:gd name="T14" fmla="*/ 42 w 180"/>
                <a:gd name="T15" fmla="*/ 90 h 229"/>
                <a:gd name="T16" fmla="*/ 31 w 180"/>
                <a:gd name="T17" fmla="*/ 110 h 229"/>
                <a:gd name="T18" fmla="*/ 33 w 180"/>
                <a:gd name="T19" fmla="*/ 94 h 229"/>
                <a:gd name="T20" fmla="*/ 18 w 180"/>
                <a:gd name="T21" fmla="*/ 95 h 229"/>
                <a:gd name="T22" fmla="*/ 10 w 180"/>
                <a:gd name="T23" fmla="*/ 102 h 229"/>
                <a:gd name="T24" fmla="*/ 1 w 180"/>
                <a:gd name="T25" fmla="*/ 114 h 229"/>
                <a:gd name="T26" fmla="*/ 0 w 180"/>
                <a:gd name="T27" fmla="*/ 99 h 229"/>
                <a:gd name="T28" fmla="*/ 8 w 180"/>
                <a:gd name="T29" fmla="*/ 81 h 229"/>
                <a:gd name="T30" fmla="*/ 14 w 180"/>
                <a:gd name="T31" fmla="*/ 75 h 229"/>
                <a:gd name="T32" fmla="*/ 15 w 180"/>
                <a:gd name="T33" fmla="*/ 67 h 229"/>
                <a:gd name="T34" fmla="*/ 8 w 180"/>
                <a:gd name="T35" fmla="*/ 46 h 229"/>
                <a:gd name="T36" fmla="*/ 15 w 180"/>
                <a:gd name="T37" fmla="*/ 34 h 229"/>
                <a:gd name="T38" fmla="*/ 36 w 180"/>
                <a:gd name="T39" fmla="*/ 15 h 229"/>
                <a:gd name="T40" fmla="*/ 55 w 180"/>
                <a:gd name="T41" fmla="*/ 0 h 229"/>
                <a:gd name="T42" fmla="*/ 60 w 180"/>
                <a:gd name="T43" fmla="*/ 29 h 229"/>
                <a:gd name="T44" fmla="*/ 60 w 180"/>
                <a:gd name="T45" fmla="*/ 29 h 229"/>
                <a:gd name="T46" fmla="*/ 60 w 180"/>
                <a:gd name="T47" fmla="*/ 29 h 2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0" h="229">
                  <a:moveTo>
                    <a:pt x="180" y="58"/>
                  </a:moveTo>
                  <a:lnTo>
                    <a:pt x="157" y="40"/>
                  </a:lnTo>
                  <a:lnTo>
                    <a:pt x="134" y="50"/>
                  </a:lnTo>
                  <a:lnTo>
                    <a:pt x="112" y="65"/>
                  </a:lnTo>
                  <a:lnTo>
                    <a:pt x="91" y="86"/>
                  </a:lnTo>
                  <a:lnTo>
                    <a:pt x="112" y="114"/>
                  </a:lnTo>
                  <a:lnTo>
                    <a:pt x="129" y="146"/>
                  </a:lnTo>
                  <a:lnTo>
                    <a:pt x="127" y="181"/>
                  </a:lnTo>
                  <a:lnTo>
                    <a:pt x="93" y="220"/>
                  </a:lnTo>
                  <a:lnTo>
                    <a:pt x="98" y="188"/>
                  </a:lnTo>
                  <a:lnTo>
                    <a:pt x="55" y="191"/>
                  </a:lnTo>
                  <a:lnTo>
                    <a:pt x="30" y="205"/>
                  </a:lnTo>
                  <a:lnTo>
                    <a:pt x="3" y="229"/>
                  </a:lnTo>
                  <a:lnTo>
                    <a:pt x="0" y="199"/>
                  </a:lnTo>
                  <a:lnTo>
                    <a:pt x="23" y="163"/>
                  </a:lnTo>
                  <a:lnTo>
                    <a:pt x="41" y="151"/>
                  </a:lnTo>
                  <a:lnTo>
                    <a:pt x="45" y="134"/>
                  </a:lnTo>
                  <a:lnTo>
                    <a:pt x="23" y="93"/>
                  </a:lnTo>
                  <a:lnTo>
                    <a:pt x="44" y="68"/>
                  </a:lnTo>
                  <a:lnTo>
                    <a:pt x="109" y="30"/>
                  </a:lnTo>
                  <a:lnTo>
                    <a:pt x="166" y="0"/>
                  </a:lnTo>
                  <a:lnTo>
                    <a:pt x="180" y="58"/>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 name="Freeform 72"/>
            <p:cNvSpPr>
              <a:spLocks/>
            </p:cNvSpPr>
            <p:nvPr/>
          </p:nvSpPr>
          <p:spPr bwMode="auto">
            <a:xfrm>
              <a:off x="3667" y="3202"/>
              <a:ext cx="53" cy="24"/>
            </a:xfrm>
            <a:custGeom>
              <a:avLst/>
              <a:gdLst>
                <a:gd name="T0" fmla="*/ 6 w 158"/>
                <a:gd name="T1" fmla="*/ 1 h 47"/>
                <a:gd name="T2" fmla="*/ 24 w 158"/>
                <a:gd name="T3" fmla="*/ 0 h 47"/>
                <a:gd name="T4" fmla="*/ 39 w 158"/>
                <a:gd name="T5" fmla="*/ 9 h 47"/>
                <a:gd name="T6" fmla="*/ 53 w 158"/>
                <a:gd name="T7" fmla="*/ 15 h 47"/>
                <a:gd name="T8" fmla="*/ 38 w 158"/>
                <a:gd name="T9" fmla="*/ 21 h 47"/>
                <a:gd name="T10" fmla="*/ 25 w 158"/>
                <a:gd name="T11" fmla="*/ 24 h 47"/>
                <a:gd name="T12" fmla="*/ 12 w 158"/>
                <a:gd name="T13" fmla="*/ 21 h 47"/>
                <a:gd name="T14" fmla="*/ 0 w 158"/>
                <a:gd name="T15" fmla="*/ 14 h 47"/>
                <a:gd name="T16" fmla="*/ 6 w 158"/>
                <a:gd name="T17" fmla="*/ 1 h 47"/>
                <a:gd name="T18" fmla="*/ 6 w 158"/>
                <a:gd name="T19" fmla="*/ 1 h 47"/>
                <a:gd name="T20" fmla="*/ 6 w 158"/>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7">
                  <a:moveTo>
                    <a:pt x="17" y="2"/>
                  </a:moveTo>
                  <a:lnTo>
                    <a:pt x="72" y="0"/>
                  </a:lnTo>
                  <a:lnTo>
                    <a:pt x="116" y="18"/>
                  </a:lnTo>
                  <a:lnTo>
                    <a:pt x="158" y="30"/>
                  </a:lnTo>
                  <a:lnTo>
                    <a:pt x="112" y="41"/>
                  </a:lnTo>
                  <a:lnTo>
                    <a:pt x="75" y="47"/>
                  </a:lnTo>
                  <a:lnTo>
                    <a:pt x="35" y="41"/>
                  </a:lnTo>
                  <a:lnTo>
                    <a:pt x="0" y="27"/>
                  </a:lnTo>
                  <a:lnTo>
                    <a:pt x="17" y="2"/>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 name="Freeform 73"/>
            <p:cNvSpPr>
              <a:spLocks/>
            </p:cNvSpPr>
            <p:nvPr/>
          </p:nvSpPr>
          <p:spPr bwMode="auto">
            <a:xfrm>
              <a:off x="3663" y="3147"/>
              <a:ext cx="48" cy="41"/>
            </a:xfrm>
            <a:custGeom>
              <a:avLst/>
              <a:gdLst>
                <a:gd name="T0" fmla="*/ 5 w 142"/>
                <a:gd name="T1" fmla="*/ 28 h 83"/>
                <a:gd name="T2" fmla="*/ 11 w 142"/>
                <a:gd name="T3" fmla="*/ 33 h 83"/>
                <a:gd name="T4" fmla="*/ 25 w 142"/>
                <a:gd name="T5" fmla="*/ 31 h 83"/>
                <a:gd name="T6" fmla="*/ 34 w 142"/>
                <a:gd name="T7" fmla="*/ 32 h 83"/>
                <a:gd name="T8" fmla="*/ 35 w 142"/>
                <a:gd name="T9" fmla="*/ 26 h 83"/>
                <a:gd name="T10" fmla="*/ 28 w 142"/>
                <a:gd name="T11" fmla="*/ 19 h 83"/>
                <a:gd name="T12" fmla="*/ 31 w 142"/>
                <a:gd name="T13" fmla="*/ 6 h 83"/>
                <a:gd name="T14" fmla="*/ 35 w 142"/>
                <a:gd name="T15" fmla="*/ 0 h 83"/>
                <a:gd name="T16" fmla="*/ 39 w 142"/>
                <a:gd name="T17" fmla="*/ 14 h 83"/>
                <a:gd name="T18" fmla="*/ 48 w 142"/>
                <a:gd name="T19" fmla="*/ 26 h 83"/>
                <a:gd name="T20" fmla="*/ 45 w 142"/>
                <a:gd name="T21" fmla="*/ 37 h 83"/>
                <a:gd name="T22" fmla="*/ 31 w 142"/>
                <a:gd name="T23" fmla="*/ 37 h 83"/>
                <a:gd name="T24" fmla="*/ 21 w 142"/>
                <a:gd name="T25" fmla="*/ 41 h 83"/>
                <a:gd name="T26" fmla="*/ 7 w 142"/>
                <a:gd name="T27" fmla="*/ 41 h 83"/>
                <a:gd name="T28" fmla="*/ 1 w 142"/>
                <a:gd name="T29" fmla="*/ 33 h 83"/>
                <a:gd name="T30" fmla="*/ 0 w 142"/>
                <a:gd name="T31" fmla="*/ 23 h 83"/>
                <a:gd name="T32" fmla="*/ 5 w 142"/>
                <a:gd name="T33" fmla="*/ 28 h 83"/>
                <a:gd name="T34" fmla="*/ 5 w 142"/>
                <a:gd name="T35" fmla="*/ 28 h 83"/>
                <a:gd name="T36" fmla="*/ 5 w 142"/>
                <a:gd name="T37" fmla="*/ 28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2" h="83">
                  <a:moveTo>
                    <a:pt x="16" y="56"/>
                  </a:moveTo>
                  <a:lnTo>
                    <a:pt x="33" y="66"/>
                  </a:lnTo>
                  <a:lnTo>
                    <a:pt x="74" y="62"/>
                  </a:lnTo>
                  <a:lnTo>
                    <a:pt x="100" y="65"/>
                  </a:lnTo>
                  <a:lnTo>
                    <a:pt x="104" y="53"/>
                  </a:lnTo>
                  <a:lnTo>
                    <a:pt x="83" y="38"/>
                  </a:lnTo>
                  <a:lnTo>
                    <a:pt x="93" y="13"/>
                  </a:lnTo>
                  <a:lnTo>
                    <a:pt x="104" y="0"/>
                  </a:lnTo>
                  <a:lnTo>
                    <a:pt x="115" y="29"/>
                  </a:lnTo>
                  <a:lnTo>
                    <a:pt x="142" y="53"/>
                  </a:lnTo>
                  <a:lnTo>
                    <a:pt x="134" y="74"/>
                  </a:lnTo>
                  <a:lnTo>
                    <a:pt x="91" y="74"/>
                  </a:lnTo>
                  <a:lnTo>
                    <a:pt x="63" y="83"/>
                  </a:lnTo>
                  <a:lnTo>
                    <a:pt x="22" y="83"/>
                  </a:lnTo>
                  <a:lnTo>
                    <a:pt x="2" y="66"/>
                  </a:lnTo>
                  <a:lnTo>
                    <a:pt x="0" y="46"/>
                  </a:lnTo>
                  <a:lnTo>
                    <a:pt x="16" y="56"/>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 name="Freeform 74"/>
            <p:cNvSpPr>
              <a:spLocks/>
            </p:cNvSpPr>
            <p:nvPr/>
          </p:nvSpPr>
          <p:spPr bwMode="auto">
            <a:xfrm>
              <a:off x="3663" y="3199"/>
              <a:ext cx="41" cy="24"/>
            </a:xfrm>
            <a:custGeom>
              <a:avLst/>
              <a:gdLst>
                <a:gd name="T0" fmla="*/ 6 w 123"/>
                <a:gd name="T1" fmla="*/ 0 h 48"/>
                <a:gd name="T2" fmla="*/ 14 w 123"/>
                <a:gd name="T3" fmla="*/ 7 h 48"/>
                <a:gd name="T4" fmla="*/ 27 w 123"/>
                <a:gd name="T5" fmla="*/ 7 h 48"/>
                <a:gd name="T6" fmla="*/ 41 w 123"/>
                <a:gd name="T7" fmla="*/ 17 h 48"/>
                <a:gd name="T8" fmla="*/ 31 w 123"/>
                <a:gd name="T9" fmla="*/ 23 h 48"/>
                <a:gd name="T10" fmla="*/ 17 w 123"/>
                <a:gd name="T11" fmla="*/ 24 h 48"/>
                <a:gd name="T12" fmla="*/ 6 w 123"/>
                <a:gd name="T13" fmla="*/ 15 h 48"/>
                <a:gd name="T14" fmla="*/ 0 w 123"/>
                <a:gd name="T15" fmla="*/ 8 h 48"/>
                <a:gd name="T16" fmla="*/ 6 w 123"/>
                <a:gd name="T17" fmla="*/ 0 h 48"/>
                <a:gd name="T18" fmla="*/ 6 w 123"/>
                <a:gd name="T19" fmla="*/ 0 h 48"/>
                <a:gd name="T20" fmla="*/ 6 w 123"/>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 h="48">
                  <a:moveTo>
                    <a:pt x="19" y="0"/>
                  </a:moveTo>
                  <a:lnTo>
                    <a:pt x="41" y="13"/>
                  </a:lnTo>
                  <a:lnTo>
                    <a:pt x="82" y="13"/>
                  </a:lnTo>
                  <a:lnTo>
                    <a:pt x="123" y="34"/>
                  </a:lnTo>
                  <a:lnTo>
                    <a:pt x="93" y="46"/>
                  </a:lnTo>
                  <a:lnTo>
                    <a:pt x="52" y="48"/>
                  </a:lnTo>
                  <a:lnTo>
                    <a:pt x="18" y="30"/>
                  </a:lnTo>
                  <a:lnTo>
                    <a:pt x="0" y="16"/>
                  </a:lnTo>
                  <a:lnTo>
                    <a:pt x="19" y="0"/>
                  </a:lnTo>
                  <a:close/>
                </a:path>
              </a:pathLst>
            </a:custGeom>
            <a:solidFill>
              <a:srgbClr val="7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 name="Freeform 75"/>
            <p:cNvSpPr>
              <a:spLocks/>
            </p:cNvSpPr>
            <p:nvPr/>
          </p:nvSpPr>
          <p:spPr bwMode="auto">
            <a:xfrm>
              <a:off x="3707" y="3092"/>
              <a:ext cx="78" cy="52"/>
            </a:xfrm>
            <a:custGeom>
              <a:avLst/>
              <a:gdLst>
                <a:gd name="T0" fmla="*/ 0 w 232"/>
                <a:gd name="T1" fmla="*/ 18 h 102"/>
                <a:gd name="T2" fmla="*/ 14 w 232"/>
                <a:gd name="T3" fmla="*/ 22 h 102"/>
                <a:gd name="T4" fmla="*/ 20 w 232"/>
                <a:gd name="T5" fmla="*/ 32 h 102"/>
                <a:gd name="T6" fmla="*/ 14 w 232"/>
                <a:gd name="T7" fmla="*/ 36 h 102"/>
                <a:gd name="T8" fmla="*/ 23 w 232"/>
                <a:gd name="T9" fmla="*/ 40 h 102"/>
                <a:gd name="T10" fmla="*/ 20 w 232"/>
                <a:gd name="T11" fmla="*/ 45 h 102"/>
                <a:gd name="T12" fmla="*/ 30 w 232"/>
                <a:gd name="T13" fmla="*/ 48 h 102"/>
                <a:gd name="T14" fmla="*/ 42 w 232"/>
                <a:gd name="T15" fmla="*/ 52 h 102"/>
                <a:gd name="T16" fmla="*/ 57 w 232"/>
                <a:gd name="T17" fmla="*/ 49 h 102"/>
                <a:gd name="T18" fmla="*/ 67 w 232"/>
                <a:gd name="T19" fmla="*/ 44 h 102"/>
                <a:gd name="T20" fmla="*/ 54 w 232"/>
                <a:gd name="T21" fmla="*/ 36 h 102"/>
                <a:gd name="T22" fmla="*/ 42 w 232"/>
                <a:gd name="T23" fmla="*/ 32 h 102"/>
                <a:gd name="T24" fmla="*/ 48 w 232"/>
                <a:gd name="T25" fmla="*/ 40 h 102"/>
                <a:gd name="T26" fmla="*/ 35 w 232"/>
                <a:gd name="T27" fmla="*/ 33 h 102"/>
                <a:gd name="T28" fmla="*/ 35 w 232"/>
                <a:gd name="T29" fmla="*/ 29 h 102"/>
                <a:gd name="T30" fmla="*/ 31 w 232"/>
                <a:gd name="T31" fmla="*/ 21 h 102"/>
                <a:gd name="T32" fmla="*/ 45 w 232"/>
                <a:gd name="T33" fmla="*/ 23 h 102"/>
                <a:gd name="T34" fmla="*/ 78 w 232"/>
                <a:gd name="T35" fmla="*/ 31 h 102"/>
                <a:gd name="T36" fmla="*/ 63 w 232"/>
                <a:gd name="T37" fmla="*/ 16 h 102"/>
                <a:gd name="T38" fmla="*/ 50 w 232"/>
                <a:gd name="T39" fmla="*/ 0 h 102"/>
                <a:gd name="T40" fmla="*/ 11 w 232"/>
                <a:gd name="T41" fmla="*/ 11 h 102"/>
                <a:gd name="T42" fmla="*/ 1 w 232"/>
                <a:gd name="T43" fmla="*/ 12 h 102"/>
                <a:gd name="T44" fmla="*/ 0 w 232"/>
                <a:gd name="T45" fmla="*/ 18 h 102"/>
                <a:gd name="T46" fmla="*/ 0 w 232"/>
                <a:gd name="T47" fmla="*/ 18 h 102"/>
                <a:gd name="T48" fmla="*/ 0 w 232"/>
                <a:gd name="T49" fmla="*/ 18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 h="102">
                  <a:moveTo>
                    <a:pt x="0" y="35"/>
                  </a:moveTo>
                  <a:lnTo>
                    <a:pt x="41" y="44"/>
                  </a:lnTo>
                  <a:lnTo>
                    <a:pt x="60" y="63"/>
                  </a:lnTo>
                  <a:lnTo>
                    <a:pt x="41" y="71"/>
                  </a:lnTo>
                  <a:lnTo>
                    <a:pt x="68" y="79"/>
                  </a:lnTo>
                  <a:lnTo>
                    <a:pt x="60" y="89"/>
                  </a:lnTo>
                  <a:lnTo>
                    <a:pt x="88" y="95"/>
                  </a:lnTo>
                  <a:lnTo>
                    <a:pt x="125" y="102"/>
                  </a:lnTo>
                  <a:lnTo>
                    <a:pt x="170" y="96"/>
                  </a:lnTo>
                  <a:lnTo>
                    <a:pt x="198" y="87"/>
                  </a:lnTo>
                  <a:lnTo>
                    <a:pt x="162" y="71"/>
                  </a:lnTo>
                  <a:lnTo>
                    <a:pt x="126" y="62"/>
                  </a:lnTo>
                  <a:lnTo>
                    <a:pt x="142" y="78"/>
                  </a:lnTo>
                  <a:lnTo>
                    <a:pt x="104" y="65"/>
                  </a:lnTo>
                  <a:lnTo>
                    <a:pt x="105" y="56"/>
                  </a:lnTo>
                  <a:lnTo>
                    <a:pt x="92" y="42"/>
                  </a:lnTo>
                  <a:lnTo>
                    <a:pt x="133" y="45"/>
                  </a:lnTo>
                  <a:lnTo>
                    <a:pt x="232" y="60"/>
                  </a:lnTo>
                  <a:lnTo>
                    <a:pt x="186" y="32"/>
                  </a:lnTo>
                  <a:lnTo>
                    <a:pt x="149" y="0"/>
                  </a:lnTo>
                  <a:lnTo>
                    <a:pt x="33" y="21"/>
                  </a:lnTo>
                  <a:lnTo>
                    <a:pt x="2" y="24"/>
                  </a:lnTo>
                  <a:lnTo>
                    <a:pt x="0" y="35"/>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 name="Freeform 76"/>
            <p:cNvSpPr>
              <a:spLocks/>
            </p:cNvSpPr>
            <p:nvPr/>
          </p:nvSpPr>
          <p:spPr bwMode="auto">
            <a:xfrm>
              <a:off x="3651" y="3268"/>
              <a:ext cx="149" cy="266"/>
            </a:xfrm>
            <a:custGeom>
              <a:avLst/>
              <a:gdLst>
                <a:gd name="T0" fmla="*/ 50 w 449"/>
                <a:gd name="T1" fmla="*/ 7 h 532"/>
                <a:gd name="T2" fmla="*/ 49 w 449"/>
                <a:gd name="T3" fmla="*/ 23 h 532"/>
                <a:gd name="T4" fmla="*/ 50 w 449"/>
                <a:gd name="T5" fmla="*/ 60 h 532"/>
                <a:gd name="T6" fmla="*/ 52 w 449"/>
                <a:gd name="T7" fmla="*/ 74 h 532"/>
                <a:gd name="T8" fmla="*/ 40 w 449"/>
                <a:gd name="T9" fmla="*/ 54 h 532"/>
                <a:gd name="T10" fmla="*/ 40 w 449"/>
                <a:gd name="T11" fmla="*/ 68 h 532"/>
                <a:gd name="T12" fmla="*/ 45 w 449"/>
                <a:gd name="T13" fmla="*/ 76 h 532"/>
                <a:gd name="T14" fmla="*/ 54 w 449"/>
                <a:gd name="T15" fmla="*/ 86 h 532"/>
                <a:gd name="T16" fmla="*/ 37 w 449"/>
                <a:gd name="T17" fmla="*/ 89 h 532"/>
                <a:gd name="T18" fmla="*/ 21 w 449"/>
                <a:gd name="T19" fmla="*/ 97 h 532"/>
                <a:gd name="T20" fmla="*/ 17 w 449"/>
                <a:gd name="T21" fmla="*/ 111 h 532"/>
                <a:gd name="T22" fmla="*/ 17 w 449"/>
                <a:gd name="T23" fmla="*/ 128 h 532"/>
                <a:gd name="T24" fmla="*/ 17 w 449"/>
                <a:gd name="T25" fmla="*/ 148 h 532"/>
                <a:gd name="T26" fmla="*/ 22 w 449"/>
                <a:gd name="T27" fmla="*/ 162 h 532"/>
                <a:gd name="T28" fmla="*/ 35 w 449"/>
                <a:gd name="T29" fmla="*/ 165 h 532"/>
                <a:gd name="T30" fmla="*/ 54 w 449"/>
                <a:gd name="T31" fmla="*/ 156 h 532"/>
                <a:gd name="T32" fmla="*/ 75 w 449"/>
                <a:gd name="T33" fmla="*/ 149 h 532"/>
                <a:gd name="T34" fmla="*/ 104 w 449"/>
                <a:gd name="T35" fmla="*/ 149 h 532"/>
                <a:gd name="T36" fmla="*/ 124 w 449"/>
                <a:gd name="T37" fmla="*/ 151 h 532"/>
                <a:gd name="T38" fmla="*/ 139 w 449"/>
                <a:gd name="T39" fmla="*/ 153 h 532"/>
                <a:gd name="T40" fmla="*/ 149 w 449"/>
                <a:gd name="T41" fmla="*/ 153 h 532"/>
                <a:gd name="T42" fmla="*/ 97 w 449"/>
                <a:gd name="T43" fmla="*/ 235 h 532"/>
                <a:gd name="T44" fmla="*/ 50 w 449"/>
                <a:gd name="T45" fmla="*/ 266 h 532"/>
                <a:gd name="T46" fmla="*/ 28 w 449"/>
                <a:gd name="T47" fmla="*/ 236 h 532"/>
                <a:gd name="T48" fmla="*/ 21 w 449"/>
                <a:gd name="T49" fmla="*/ 196 h 532"/>
                <a:gd name="T50" fmla="*/ 45 w 449"/>
                <a:gd name="T51" fmla="*/ 256 h 532"/>
                <a:gd name="T52" fmla="*/ 18 w 449"/>
                <a:gd name="T53" fmla="*/ 222 h 532"/>
                <a:gd name="T54" fmla="*/ 0 w 449"/>
                <a:gd name="T55" fmla="*/ 171 h 532"/>
                <a:gd name="T56" fmla="*/ 3 w 449"/>
                <a:gd name="T57" fmla="*/ 89 h 532"/>
                <a:gd name="T58" fmla="*/ 15 w 449"/>
                <a:gd name="T59" fmla="*/ 41 h 532"/>
                <a:gd name="T60" fmla="*/ 36 w 449"/>
                <a:gd name="T61" fmla="*/ 25 h 532"/>
                <a:gd name="T62" fmla="*/ 38 w 449"/>
                <a:gd name="T63" fmla="*/ 0 h 532"/>
                <a:gd name="T64" fmla="*/ 50 w 449"/>
                <a:gd name="T65" fmla="*/ 7 h 532"/>
                <a:gd name="T66" fmla="*/ 50 w 449"/>
                <a:gd name="T67" fmla="*/ 7 h 532"/>
                <a:gd name="T68" fmla="*/ 50 w 449"/>
                <a:gd name="T69" fmla="*/ 7 h 5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49" h="532">
                  <a:moveTo>
                    <a:pt x="150" y="13"/>
                  </a:moveTo>
                  <a:lnTo>
                    <a:pt x="149" y="46"/>
                  </a:lnTo>
                  <a:lnTo>
                    <a:pt x="150" y="120"/>
                  </a:lnTo>
                  <a:lnTo>
                    <a:pt x="157" y="147"/>
                  </a:lnTo>
                  <a:lnTo>
                    <a:pt x="121" y="107"/>
                  </a:lnTo>
                  <a:lnTo>
                    <a:pt x="121" y="136"/>
                  </a:lnTo>
                  <a:lnTo>
                    <a:pt x="135" y="152"/>
                  </a:lnTo>
                  <a:lnTo>
                    <a:pt x="163" y="172"/>
                  </a:lnTo>
                  <a:lnTo>
                    <a:pt x="112" y="177"/>
                  </a:lnTo>
                  <a:lnTo>
                    <a:pt x="64" y="194"/>
                  </a:lnTo>
                  <a:lnTo>
                    <a:pt x="51" y="222"/>
                  </a:lnTo>
                  <a:lnTo>
                    <a:pt x="51" y="255"/>
                  </a:lnTo>
                  <a:lnTo>
                    <a:pt x="51" y="296"/>
                  </a:lnTo>
                  <a:lnTo>
                    <a:pt x="67" y="324"/>
                  </a:lnTo>
                  <a:lnTo>
                    <a:pt x="105" y="330"/>
                  </a:lnTo>
                  <a:lnTo>
                    <a:pt x="163" y="311"/>
                  </a:lnTo>
                  <a:lnTo>
                    <a:pt x="225" y="297"/>
                  </a:lnTo>
                  <a:lnTo>
                    <a:pt x="312" y="297"/>
                  </a:lnTo>
                  <a:lnTo>
                    <a:pt x="373" y="302"/>
                  </a:lnTo>
                  <a:lnTo>
                    <a:pt x="418" y="305"/>
                  </a:lnTo>
                  <a:lnTo>
                    <a:pt x="449" y="305"/>
                  </a:lnTo>
                  <a:lnTo>
                    <a:pt x="291" y="469"/>
                  </a:lnTo>
                  <a:lnTo>
                    <a:pt x="150" y="532"/>
                  </a:lnTo>
                  <a:lnTo>
                    <a:pt x="85" y="472"/>
                  </a:lnTo>
                  <a:lnTo>
                    <a:pt x="64" y="392"/>
                  </a:lnTo>
                  <a:lnTo>
                    <a:pt x="135" y="512"/>
                  </a:lnTo>
                  <a:lnTo>
                    <a:pt x="54" y="444"/>
                  </a:lnTo>
                  <a:lnTo>
                    <a:pt x="0" y="341"/>
                  </a:lnTo>
                  <a:lnTo>
                    <a:pt x="10" y="177"/>
                  </a:lnTo>
                  <a:lnTo>
                    <a:pt x="44" y="82"/>
                  </a:lnTo>
                  <a:lnTo>
                    <a:pt x="108" y="50"/>
                  </a:lnTo>
                  <a:lnTo>
                    <a:pt x="114" y="0"/>
                  </a:lnTo>
                  <a:lnTo>
                    <a:pt x="150" y="13"/>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 name="Freeform 77"/>
            <p:cNvSpPr>
              <a:spLocks/>
            </p:cNvSpPr>
            <p:nvPr/>
          </p:nvSpPr>
          <p:spPr bwMode="auto">
            <a:xfrm>
              <a:off x="3747" y="3271"/>
              <a:ext cx="126" cy="226"/>
            </a:xfrm>
            <a:custGeom>
              <a:avLst/>
              <a:gdLst>
                <a:gd name="T0" fmla="*/ 118 w 378"/>
                <a:gd name="T1" fmla="*/ 26 h 451"/>
                <a:gd name="T2" fmla="*/ 89 w 378"/>
                <a:gd name="T3" fmla="*/ 0 h 451"/>
                <a:gd name="T4" fmla="*/ 67 w 378"/>
                <a:gd name="T5" fmla="*/ 23 h 451"/>
                <a:gd name="T6" fmla="*/ 86 w 378"/>
                <a:gd name="T7" fmla="*/ 14 h 451"/>
                <a:gd name="T8" fmla="*/ 109 w 378"/>
                <a:gd name="T9" fmla="*/ 28 h 451"/>
                <a:gd name="T10" fmla="*/ 107 w 378"/>
                <a:gd name="T11" fmla="*/ 44 h 451"/>
                <a:gd name="T12" fmla="*/ 92 w 378"/>
                <a:gd name="T13" fmla="*/ 69 h 451"/>
                <a:gd name="T14" fmla="*/ 79 w 378"/>
                <a:gd name="T15" fmla="*/ 76 h 451"/>
                <a:gd name="T16" fmla="*/ 40 w 378"/>
                <a:gd name="T17" fmla="*/ 87 h 451"/>
                <a:gd name="T18" fmla="*/ 63 w 378"/>
                <a:gd name="T19" fmla="*/ 97 h 451"/>
                <a:gd name="T20" fmla="*/ 72 w 378"/>
                <a:gd name="T21" fmla="*/ 97 h 451"/>
                <a:gd name="T22" fmla="*/ 64 w 378"/>
                <a:gd name="T23" fmla="*/ 122 h 451"/>
                <a:gd name="T24" fmla="*/ 32 w 378"/>
                <a:gd name="T25" fmla="*/ 177 h 451"/>
                <a:gd name="T26" fmla="*/ 0 w 378"/>
                <a:gd name="T27" fmla="*/ 226 h 451"/>
                <a:gd name="T28" fmla="*/ 26 w 378"/>
                <a:gd name="T29" fmla="*/ 206 h 451"/>
                <a:gd name="T30" fmla="*/ 83 w 378"/>
                <a:gd name="T31" fmla="*/ 127 h 451"/>
                <a:gd name="T32" fmla="*/ 126 w 378"/>
                <a:gd name="T33" fmla="*/ 30 h 451"/>
                <a:gd name="T34" fmla="*/ 118 w 378"/>
                <a:gd name="T35" fmla="*/ 26 h 451"/>
                <a:gd name="T36" fmla="*/ 118 w 378"/>
                <a:gd name="T37" fmla="*/ 26 h 451"/>
                <a:gd name="T38" fmla="*/ 118 w 378"/>
                <a:gd name="T39" fmla="*/ 26 h 4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78" h="451">
                  <a:moveTo>
                    <a:pt x="355" y="52"/>
                  </a:moveTo>
                  <a:lnTo>
                    <a:pt x="266" y="0"/>
                  </a:lnTo>
                  <a:lnTo>
                    <a:pt x="201" y="46"/>
                  </a:lnTo>
                  <a:lnTo>
                    <a:pt x="258" y="28"/>
                  </a:lnTo>
                  <a:lnTo>
                    <a:pt x="327" y="56"/>
                  </a:lnTo>
                  <a:lnTo>
                    <a:pt x="320" y="87"/>
                  </a:lnTo>
                  <a:lnTo>
                    <a:pt x="277" y="138"/>
                  </a:lnTo>
                  <a:lnTo>
                    <a:pt x="236" y="152"/>
                  </a:lnTo>
                  <a:lnTo>
                    <a:pt x="119" y="173"/>
                  </a:lnTo>
                  <a:lnTo>
                    <a:pt x="188" y="193"/>
                  </a:lnTo>
                  <a:lnTo>
                    <a:pt x="216" y="193"/>
                  </a:lnTo>
                  <a:lnTo>
                    <a:pt x="192" y="244"/>
                  </a:lnTo>
                  <a:lnTo>
                    <a:pt x="96" y="353"/>
                  </a:lnTo>
                  <a:lnTo>
                    <a:pt x="0" y="451"/>
                  </a:lnTo>
                  <a:lnTo>
                    <a:pt x="78" y="411"/>
                  </a:lnTo>
                  <a:lnTo>
                    <a:pt x="249" y="254"/>
                  </a:lnTo>
                  <a:lnTo>
                    <a:pt x="378" y="60"/>
                  </a:lnTo>
                  <a:lnTo>
                    <a:pt x="355" y="52"/>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 name="Freeform 78"/>
            <p:cNvSpPr>
              <a:spLocks/>
            </p:cNvSpPr>
            <p:nvPr/>
          </p:nvSpPr>
          <p:spPr bwMode="auto">
            <a:xfrm>
              <a:off x="3702" y="3082"/>
              <a:ext cx="136" cy="187"/>
            </a:xfrm>
            <a:custGeom>
              <a:avLst/>
              <a:gdLst>
                <a:gd name="T0" fmla="*/ 76 w 406"/>
                <a:gd name="T1" fmla="*/ 177 h 373"/>
                <a:gd name="T2" fmla="*/ 37 w 406"/>
                <a:gd name="T3" fmla="*/ 184 h 373"/>
                <a:gd name="T4" fmla="*/ 0 w 406"/>
                <a:gd name="T5" fmla="*/ 187 h 373"/>
                <a:gd name="T6" fmla="*/ 36 w 406"/>
                <a:gd name="T7" fmla="*/ 173 h 373"/>
                <a:gd name="T8" fmla="*/ 62 w 406"/>
                <a:gd name="T9" fmla="*/ 148 h 373"/>
                <a:gd name="T10" fmla="*/ 71 w 406"/>
                <a:gd name="T11" fmla="*/ 116 h 373"/>
                <a:gd name="T12" fmla="*/ 100 w 406"/>
                <a:gd name="T13" fmla="*/ 86 h 373"/>
                <a:gd name="T14" fmla="*/ 108 w 406"/>
                <a:gd name="T15" fmla="*/ 65 h 373"/>
                <a:gd name="T16" fmla="*/ 100 w 406"/>
                <a:gd name="T17" fmla="*/ 45 h 373"/>
                <a:gd name="T18" fmla="*/ 54 w 406"/>
                <a:gd name="T19" fmla="*/ 16 h 373"/>
                <a:gd name="T20" fmla="*/ 106 w 406"/>
                <a:gd name="T21" fmla="*/ 12 h 373"/>
                <a:gd name="T22" fmla="*/ 107 w 406"/>
                <a:gd name="T23" fmla="*/ 0 h 373"/>
                <a:gd name="T24" fmla="*/ 129 w 406"/>
                <a:gd name="T25" fmla="*/ 33 h 373"/>
                <a:gd name="T26" fmla="*/ 136 w 406"/>
                <a:gd name="T27" fmla="*/ 57 h 373"/>
                <a:gd name="T28" fmla="*/ 135 w 406"/>
                <a:gd name="T29" fmla="*/ 77 h 373"/>
                <a:gd name="T30" fmla="*/ 124 w 406"/>
                <a:gd name="T31" fmla="*/ 117 h 373"/>
                <a:gd name="T32" fmla="*/ 76 w 406"/>
                <a:gd name="T33" fmla="*/ 177 h 373"/>
                <a:gd name="T34" fmla="*/ 76 w 406"/>
                <a:gd name="T35" fmla="*/ 177 h 373"/>
                <a:gd name="T36" fmla="*/ 76 w 406"/>
                <a:gd name="T37" fmla="*/ 177 h 3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6" h="373">
                  <a:moveTo>
                    <a:pt x="228" y="353"/>
                  </a:moveTo>
                  <a:lnTo>
                    <a:pt x="111" y="367"/>
                  </a:lnTo>
                  <a:lnTo>
                    <a:pt x="0" y="373"/>
                  </a:lnTo>
                  <a:lnTo>
                    <a:pt x="106" y="346"/>
                  </a:lnTo>
                  <a:lnTo>
                    <a:pt x="185" y="295"/>
                  </a:lnTo>
                  <a:lnTo>
                    <a:pt x="213" y="232"/>
                  </a:lnTo>
                  <a:lnTo>
                    <a:pt x="298" y="172"/>
                  </a:lnTo>
                  <a:lnTo>
                    <a:pt x="321" y="129"/>
                  </a:lnTo>
                  <a:lnTo>
                    <a:pt x="298" y="89"/>
                  </a:lnTo>
                  <a:lnTo>
                    <a:pt x="161" y="32"/>
                  </a:lnTo>
                  <a:lnTo>
                    <a:pt x="315" y="24"/>
                  </a:lnTo>
                  <a:lnTo>
                    <a:pt x="318" y="0"/>
                  </a:lnTo>
                  <a:lnTo>
                    <a:pt x="386" y="65"/>
                  </a:lnTo>
                  <a:lnTo>
                    <a:pt x="406" y="113"/>
                  </a:lnTo>
                  <a:lnTo>
                    <a:pt x="402" y="154"/>
                  </a:lnTo>
                  <a:lnTo>
                    <a:pt x="371" y="234"/>
                  </a:lnTo>
                  <a:lnTo>
                    <a:pt x="228" y="353"/>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Freeform 79"/>
            <p:cNvSpPr>
              <a:spLocks/>
            </p:cNvSpPr>
            <p:nvPr/>
          </p:nvSpPr>
          <p:spPr bwMode="auto">
            <a:xfrm>
              <a:off x="3639" y="3114"/>
              <a:ext cx="191" cy="426"/>
            </a:xfrm>
            <a:custGeom>
              <a:avLst/>
              <a:gdLst>
                <a:gd name="T0" fmla="*/ 187 w 572"/>
                <a:gd name="T1" fmla="*/ 112 h 853"/>
                <a:gd name="T2" fmla="*/ 177 w 572"/>
                <a:gd name="T3" fmla="*/ 184 h 853"/>
                <a:gd name="T4" fmla="*/ 176 w 572"/>
                <a:gd name="T5" fmla="*/ 143 h 853"/>
                <a:gd name="T6" fmla="*/ 149 w 572"/>
                <a:gd name="T7" fmla="*/ 154 h 853"/>
                <a:gd name="T8" fmla="*/ 92 w 572"/>
                <a:gd name="T9" fmla="*/ 167 h 853"/>
                <a:gd name="T10" fmla="*/ 56 w 572"/>
                <a:gd name="T11" fmla="*/ 160 h 853"/>
                <a:gd name="T12" fmla="*/ 59 w 572"/>
                <a:gd name="T13" fmla="*/ 214 h 853"/>
                <a:gd name="T14" fmla="*/ 40 w 572"/>
                <a:gd name="T15" fmla="*/ 202 h 853"/>
                <a:gd name="T16" fmla="*/ 39 w 572"/>
                <a:gd name="T17" fmla="*/ 226 h 853"/>
                <a:gd name="T18" fmla="*/ 27 w 572"/>
                <a:gd name="T19" fmla="*/ 242 h 853"/>
                <a:gd name="T20" fmla="*/ 20 w 572"/>
                <a:gd name="T21" fmla="*/ 319 h 853"/>
                <a:gd name="T22" fmla="*/ 34 w 572"/>
                <a:gd name="T23" fmla="*/ 364 h 853"/>
                <a:gd name="T24" fmla="*/ 67 w 572"/>
                <a:gd name="T25" fmla="*/ 377 h 853"/>
                <a:gd name="T26" fmla="*/ 80 w 572"/>
                <a:gd name="T27" fmla="*/ 380 h 853"/>
                <a:gd name="T28" fmla="*/ 91 w 572"/>
                <a:gd name="T29" fmla="*/ 390 h 853"/>
                <a:gd name="T30" fmla="*/ 92 w 572"/>
                <a:gd name="T31" fmla="*/ 401 h 853"/>
                <a:gd name="T32" fmla="*/ 15 w 572"/>
                <a:gd name="T33" fmla="*/ 363 h 853"/>
                <a:gd name="T34" fmla="*/ 12 w 572"/>
                <a:gd name="T35" fmla="*/ 214 h 853"/>
                <a:gd name="T36" fmla="*/ 48 w 572"/>
                <a:gd name="T37" fmla="*/ 158 h 853"/>
                <a:gd name="T38" fmla="*/ 19 w 572"/>
                <a:gd name="T39" fmla="*/ 117 h 853"/>
                <a:gd name="T40" fmla="*/ 4 w 572"/>
                <a:gd name="T41" fmla="*/ 74 h 853"/>
                <a:gd name="T42" fmla="*/ 9 w 572"/>
                <a:gd name="T43" fmla="*/ 0 h 853"/>
                <a:gd name="T44" fmla="*/ 7 w 572"/>
                <a:gd name="T45" fmla="*/ 50 h 853"/>
                <a:gd name="T46" fmla="*/ 15 w 572"/>
                <a:gd name="T47" fmla="*/ 68 h 853"/>
                <a:gd name="T48" fmla="*/ 32 w 572"/>
                <a:gd name="T49" fmla="*/ 85 h 853"/>
                <a:gd name="T50" fmla="*/ 8 w 572"/>
                <a:gd name="T51" fmla="*/ 79 h 853"/>
                <a:gd name="T52" fmla="*/ 20 w 572"/>
                <a:gd name="T53" fmla="*/ 104 h 853"/>
                <a:gd name="T54" fmla="*/ 30 w 572"/>
                <a:gd name="T55" fmla="*/ 138 h 853"/>
                <a:gd name="T56" fmla="*/ 55 w 572"/>
                <a:gd name="T57" fmla="*/ 150 h 853"/>
                <a:gd name="T58" fmla="*/ 112 w 572"/>
                <a:gd name="T59" fmla="*/ 146 h 853"/>
                <a:gd name="T60" fmla="*/ 164 w 572"/>
                <a:gd name="T61" fmla="*/ 110 h 853"/>
                <a:gd name="T62" fmla="*/ 191 w 572"/>
                <a:gd name="T63" fmla="*/ 65 h 8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72" h="853">
                  <a:moveTo>
                    <a:pt x="572" y="130"/>
                  </a:moveTo>
                  <a:lnTo>
                    <a:pt x="559" y="225"/>
                  </a:lnTo>
                  <a:lnTo>
                    <a:pt x="556" y="328"/>
                  </a:lnTo>
                  <a:lnTo>
                    <a:pt x="531" y="368"/>
                  </a:lnTo>
                  <a:lnTo>
                    <a:pt x="534" y="316"/>
                  </a:lnTo>
                  <a:lnTo>
                    <a:pt x="527" y="287"/>
                  </a:lnTo>
                  <a:lnTo>
                    <a:pt x="505" y="273"/>
                  </a:lnTo>
                  <a:lnTo>
                    <a:pt x="446" y="309"/>
                  </a:lnTo>
                  <a:lnTo>
                    <a:pt x="389" y="324"/>
                  </a:lnTo>
                  <a:lnTo>
                    <a:pt x="276" y="334"/>
                  </a:lnTo>
                  <a:lnTo>
                    <a:pt x="207" y="328"/>
                  </a:lnTo>
                  <a:lnTo>
                    <a:pt x="168" y="320"/>
                  </a:lnTo>
                  <a:lnTo>
                    <a:pt x="164" y="376"/>
                  </a:lnTo>
                  <a:lnTo>
                    <a:pt x="178" y="429"/>
                  </a:lnTo>
                  <a:lnTo>
                    <a:pt x="143" y="394"/>
                  </a:lnTo>
                  <a:lnTo>
                    <a:pt x="120" y="405"/>
                  </a:lnTo>
                  <a:lnTo>
                    <a:pt x="115" y="431"/>
                  </a:lnTo>
                  <a:lnTo>
                    <a:pt x="116" y="452"/>
                  </a:lnTo>
                  <a:lnTo>
                    <a:pt x="192" y="478"/>
                  </a:lnTo>
                  <a:lnTo>
                    <a:pt x="82" y="485"/>
                  </a:lnTo>
                  <a:lnTo>
                    <a:pt x="61" y="516"/>
                  </a:lnTo>
                  <a:lnTo>
                    <a:pt x="61" y="639"/>
                  </a:lnTo>
                  <a:lnTo>
                    <a:pt x="73" y="678"/>
                  </a:lnTo>
                  <a:lnTo>
                    <a:pt x="102" y="729"/>
                  </a:lnTo>
                  <a:lnTo>
                    <a:pt x="168" y="817"/>
                  </a:lnTo>
                  <a:lnTo>
                    <a:pt x="202" y="754"/>
                  </a:lnTo>
                  <a:lnTo>
                    <a:pt x="252" y="702"/>
                  </a:lnTo>
                  <a:lnTo>
                    <a:pt x="239" y="760"/>
                  </a:lnTo>
                  <a:lnTo>
                    <a:pt x="243" y="784"/>
                  </a:lnTo>
                  <a:lnTo>
                    <a:pt x="273" y="781"/>
                  </a:lnTo>
                  <a:lnTo>
                    <a:pt x="377" y="733"/>
                  </a:lnTo>
                  <a:lnTo>
                    <a:pt x="277" y="803"/>
                  </a:lnTo>
                  <a:lnTo>
                    <a:pt x="161" y="853"/>
                  </a:lnTo>
                  <a:lnTo>
                    <a:pt x="44" y="727"/>
                  </a:lnTo>
                  <a:lnTo>
                    <a:pt x="28" y="597"/>
                  </a:lnTo>
                  <a:lnTo>
                    <a:pt x="37" y="429"/>
                  </a:lnTo>
                  <a:lnTo>
                    <a:pt x="139" y="343"/>
                  </a:lnTo>
                  <a:lnTo>
                    <a:pt x="144" y="317"/>
                  </a:lnTo>
                  <a:lnTo>
                    <a:pt x="78" y="285"/>
                  </a:lnTo>
                  <a:lnTo>
                    <a:pt x="58" y="235"/>
                  </a:lnTo>
                  <a:lnTo>
                    <a:pt x="25" y="189"/>
                  </a:lnTo>
                  <a:lnTo>
                    <a:pt x="13" y="148"/>
                  </a:lnTo>
                  <a:lnTo>
                    <a:pt x="0" y="41"/>
                  </a:lnTo>
                  <a:lnTo>
                    <a:pt x="28" y="0"/>
                  </a:lnTo>
                  <a:lnTo>
                    <a:pt x="15" y="41"/>
                  </a:lnTo>
                  <a:lnTo>
                    <a:pt x="21" y="100"/>
                  </a:lnTo>
                  <a:lnTo>
                    <a:pt x="32" y="141"/>
                  </a:lnTo>
                  <a:lnTo>
                    <a:pt x="44" y="136"/>
                  </a:lnTo>
                  <a:lnTo>
                    <a:pt x="65" y="151"/>
                  </a:lnTo>
                  <a:lnTo>
                    <a:pt x="95" y="171"/>
                  </a:lnTo>
                  <a:lnTo>
                    <a:pt x="44" y="159"/>
                  </a:lnTo>
                  <a:lnTo>
                    <a:pt x="25" y="159"/>
                  </a:lnTo>
                  <a:lnTo>
                    <a:pt x="35" y="187"/>
                  </a:lnTo>
                  <a:lnTo>
                    <a:pt x="61" y="208"/>
                  </a:lnTo>
                  <a:lnTo>
                    <a:pt x="75" y="232"/>
                  </a:lnTo>
                  <a:lnTo>
                    <a:pt x="89" y="277"/>
                  </a:lnTo>
                  <a:lnTo>
                    <a:pt x="116" y="293"/>
                  </a:lnTo>
                  <a:lnTo>
                    <a:pt x="164" y="301"/>
                  </a:lnTo>
                  <a:lnTo>
                    <a:pt x="228" y="305"/>
                  </a:lnTo>
                  <a:lnTo>
                    <a:pt x="334" y="293"/>
                  </a:lnTo>
                  <a:lnTo>
                    <a:pt x="432" y="270"/>
                  </a:lnTo>
                  <a:lnTo>
                    <a:pt x="490" y="220"/>
                  </a:lnTo>
                  <a:lnTo>
                    <a:pt x="572" y="13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Freeform 80"/>
            <p:cNvSpPr>
              <a:spLocks/>
            </p:cNvSpPr>
            <p:nvPr/>
          </p:nvSpPr>
          <p:spPr bwMode="auto">
            <a:xfrm>
              <a:off x="3667" y="3087"/>
              <a:ext cx="20" cy="69"/>
            </a:xfrm>
            <a:custGeom>
              <a:avLst/>
              <a:gdLst>
                <a:gd name="T0" fmla="*/ 12 w 59"/>
                <a:gd name="T1" fmla="*/ 12 h 137"/>
                <a:gd name="T2" fmla="*/ 12 w 59"/>
                <a:gd name="T3" fmla="*/ 32 h 137"/>
                <a:gd name="T4" fmla="*/ 0 w 59"/>
                <a:gd name="T5" fmla="*/ 69 h 137"/>
                <a:gd name="T6" fmla="*/ 19 w 59"/>
                <a:gd name="T7" fmla="*/ 36 h 137"/>
                <a:gd name="T8" fmla="*/ 20 w 59"/>
                <a:gd name="T9" fmla="*/ 22 h 137"/>
                <a:gd name="T10" fmla="*/ 18 w 59"/>
                <a:gd name="T11" fmla="*/ 10 h 137"/>
                <a:gd name="T12" fmla="*/ 6 w 59"/>
                <a:gd name="T13" fmla="*/ 0 h 137"/>
                <a:gd name="T14" fmla="*/ 12 w 59"/>
                <a:gd name="T15" fmla="*/ 12 h 137"/>
                <a:gd name="T16" fmla="*/ 12 w 59"/>
                <a:gd name="T17" fmla="*/ 12 h 137"/>
                <a:gd name="T18" fmla="*/ 12 w 59"/>
                <a:gd name="T19" fmla="*/ 12 h 1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137">
                  <a:moveTo>
                    <a:pt x="35" y="23"/>
                  </a:moveTo>
                  <a:lnTo>
                    <a:pt x="35" y="64"/>
                  </a:lnTo>
                  <a:lnTo>
                    <a:pt x="0" y="137"/>
                  </a:lnTo>
                  <a:lnTo>
                    <a:pt x="55" y="71"/>
                  </a:lnTo>
                  <a:lnTo>
                    <a:pt x="59" y="44"/>
                  </a:lnTo>
                  <a:lnTo>
                    <a:pt x="54" y="19"/>
                  </a:lnTo>
                  <a:lnTo>
                    <a:pt x="17" y="0"/>
                  </a:lnTo>
                  <a:lnTo>
                    <a:pt x="35" y="23"/>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Freeform 81"/>
            <p:cNvSpPr>
              <a:spLocks/>
            </p:cNvSpPr>
            <p:nvPr/>
          </p:nvSpPr>
          <p:spPr bwMode="auto">
            <a:xfrm>
              <a:off x="3757" y="3084"/>
              <a:ext cx="88" cy="111"/>
            </a:xfrm>
            <a:custGeom>
              <a:avLst/>
              <a:gdLst>
                <a:gd name="T0" fmla="*/ 0 w 265"/>
                <a:gd name="T1" fmla="*/ 17 h 221"/>
                <a:gd name="T2" fmla="*/ 26 w 265"/>
                <a:gd name="T3" fmla="*/ 28 h 221"/>
                <a:gd name="T4" fmla="*/ 42 w 265"/>
                <a:gd name="T5" fmla="*/ 35 h 221"/>
                <a:gd name="T6" fmla="*/ 42 w 265"/>
                <a:gd name="T7" fmla="*/ 27 h 221"/>
                <a:gd name="T8" fmla="*/ 55 w 265"/>
                <a:gd name="T9" fmla="*/ 36 h 221"/>
                <a:gd name="T10" fmla="*/ 59 w 265"/>
                <a:gd name="T11" fmla="*/ 22 h 221"/>
                <a:gd name="T12" fmla="*/ 67 w 265"/>
                <a:gd name="T13" fmla="*/ 42 h 221"/>
                <a:gd name="T14" fmla="*/ 67 w 265"/>
                <a:gd name="T15" fmla="*/ 54 h 221"/>
                <a:gd name="T16" fmla="*/ 64 w 265"/>
                <a:gd name="T17" fmla="*/ 67 h 221"/>
                <a:gd name="T18" fmla="*/ 60 w 265"/>
                <a:gd name="T19" fmla="*/ 82 h 221"/>
                <a:gd name="T20" fmla="*/ 65 w 265"/>
                <a:gd name="T21" fmla="*/ 79 h 221"/>
                <a:gd name="T22" fmla="*/ 64 w 265"/>
                <a:gd name="T23" fmla="*/ 88 h 221"/>
                <a:gd name="T24" fmla="*/ 69 w 265"/>
                <a:gd name="T25" fmla="*/ 94 h 221"/>
                <a:gd name="T26" fmla="*/ 69 w 265"/>
                <a:gd name="T27" fmla="*/ 111 h 221"/>
                <a:gd name="T28" fmla="*/ 79 w 265"/>
                <a:gd name="T29" fmla="*/ 83 h 221"/>
                <a:gd name="T30" fmla="*/ 88 w 265"/>
                <a:gd name="T31" fmla="*/ 63 h 221"/>
                <a:gd name="T32" fmla="*/ 76 w 265"/>
                <a:gd name="T33" fmla="*/ 28 h 221"/>
                <a:gd name="T34" fmla="*/ 48 w 265"/>
                <a:gd name="T35" fmla="*/ 0 h 221"/>
                <a:gd name="T36" fmla="*/ 46 w 265"/>
                <a:gd name="T37" fmla="*/ 18 h 221"/>
                <a:gd name="T38" fmla="*/ 25 w 265"/>
                <a:gd name="T39" fmla="*/ 16 h 221"/>
                <a:gd name="T40" fmla="*/ 19 w 265"/>
                <a:gd name="T41" fmla="*/ 11 h 221"/>
                <a:gd name="T42" fmla="*/ 16 w 265"/>
                <a:gd name="T43" fmla="*/ 21 h 221"/>
                <a:gd name="T44" fmla="*/ 0 w 265"/>
                <a:gd name="T45" fmla="*/ 3 h 221"/>
                <a:gd name="T46" fmla="*/ 0 w 265"/>
                <a:gd name="T47" fmla="*/ 17 h 221"/>
                <a:gd name="T48" fmla="*/ 0 w 265"/>
                <a:gd name="T49" fmla="*/ 17 h 221"/>
                <a:gd name="T50" fmla="*/ 0 w 265"/>
                <a:gd name="T51" fmla="*/ 17 h 2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5" h="221">
                  <a:moveTo>
                    <a:pt x="0" y="33"/>
                  </a:moveTo>
                  <a:lnTo>
                    <a:pt x="78" y="56"/>
                  </a:lnTo>
                  <a:lnTo>
                    <a:pt x="127" y="69"/>
                  </a:lnTo>
                  <a:lnTo>
                    <a:pt x="127" y="53"/>
                  </a:lnTo>
                  <a:lnTo>
                    <a:pt x="167" y="72"/>
                  </a:lnTo>
                  <a:lnTo>
                    <a:pt x="177" y="44"/>
                  </a:lnTo>
                  <a:lnTo>
                    <a:pt x="201" y="83"/>
                  </a:lnTo>
                  <a:lnTo>
                    <a:pt x="201" y="108"/>
                  </a:lnTo>
                  <a:lnTo>
                    <a:pt x="193" y="134"/>
                  </a:lnTo>
                  <a:lnTo>
                    <a:pt x="180" y="163"/>
                  </a:lnTo>
                  <a:lnTo>
                    <a:pt x="195" y="158"/>
                  </a:lnTo>
                  <a:lnTo>
                    <a:pt x="193" y="176"/>
                  </a:lnTo>
                  <a:lnTo>
                    <a:pt x="207" y="188"/>
                  </a:lnTo>
                  <a:lnTo>
                    <a:pt x="207" y="221"/>
                  </a:lnTo>
                  <a:lnTo>
                    <a:pt x="239" y="166"/>
                  </a:lnTo>
                  <a:lnTo>
                    <a:pt x="265" y="125"/>
                  </a:lnTo>
                  <a:lnTo>
                    <a:pt x="229" y="56"/>
                  </a:lnTo>
                  <a:lnTo>
                    <a:pt x="146" y="0"/>
                  </a:lnTo>
                  <a:lnTo>
                    <a:pt x="139" y="35"/>
                  </a:lnTo>
                  <a:lnTo>
                    <a:pt x="74" y="31"/>
                  </a:lnTo>
                  <a:lnTo>
                    <a:pt x="57" y="22"/>
                  </a:lnTo>
                  <a:lnTo>
                    <a:pt x="49" y="42"/>
                  </a:lnTo>
                  <a:lnTo>
                    <a:pt x="0" y="5"/>
                  </a:lnTo>
                  <a:lnTo>
                    <a:pt x="0" y="33"/>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82"/>
            <p:cNvSpPr>
              <a:spLocks/>
            </p:cNvSpPr>
            <p:nvPr/>
          </p:nvSpPr>
          <p:spPr bwMode="auto">
            <a:xfrm>
              <a:off x="3646" y="3019"/>
              <a:ext cx="67" cy="101"/>
            </a:xfrm>
            <a:custGeom>
              <a:avLst/>
              <a:gdLst>
                <a:gd name="T0" fmla="*/ 3 w 202"/>
                <a:gd name="T1" fmla="*/ 42 h 203"/>
                <a:gd name="T2" fmla="*/ 0 w 202"/>
                <a:gd name="T3" fmla="*/ 58 h 203"/>
                <a:gd name="T4" fmla="*/ 8 w 202"/>
                <a:gd name="T5" fmla="*/ 70 h 203"/>
                <a:gd name="T6" fmla="*/ 6 w 202"/>
                <a:gd name="T7" fmla="*/ 81 h 203"/>
                <a:gd name="T8" fmla="*/ 8 w 202"/>
                <a:gd name="T9" fmla="*/ 88 h 203"/>
                <a:gd name="T10" fmla="*/ 0 w 202"/>
                <a:gd name="T11" fmla="*/ 91 h 203"/>
                <a:gd name="T12" fmla="*/ 3 w 202"/>
                <a:gd name="T13" fmla="*/ 94 h 203"/>
                <a:gd name="T14" fmla="*/ 10 w 202"/>
                <a:gd name="T15" fmla="*/ 97 h 203"/>
                <a:gd name="T16" fmla="*/ 14 w 202"/>
                <a:gd name="T17" fmla="*/ 101 h 203"/>
                <a:gd name="T18" fmla="*/ 28 w 202"/>
                <a:gd name="T19" fmla="*/ 101 h 203"/>
                <a:gd name="T20" fmla="*/ 34 w 202"/>
                <a:gd name="T21" fmla="*/ 99 h 203"/>
                <a:gd name="T22" fmla="*/ 28 w 202"/>
                <a:gd name="T23" fmla="*/ 85 h 203"/>
                <a:gd name="T24" fmla="*/ 15 w 202"/>
                <a:gd name="T25" fmla="*/ 82 h 203"/>
                <a:gd name="T26" fmla="*/ 12 w 202"/>
                <a:gd name="T27" fmla="*/ 72 h 203"/>
                <a:gd name="T28" fmla="*/ 29 w 202"/>
                <a:gd name="T29" fmla="*/ 79 h 203"/>
                <a:gd name="T30" fmla="*/ 38 w 202"/>
                <a:gd name="T31" fmla="*/ 89 h 203"/>
                <a:gd name="T32" fmla="*/ 35 w 202"/>
                <a:gd name="T33" fmla="*/ 76 h 203"/>
                <a:gd name="T34" fmla="*/ 28 w 202"/>
                <a:gd name="T35" fmla="*/ 64 h 203"/>
                <a:gd name="T36" fmla="*/ 11 w 202"/>
                <a:gd name="T37" fmla="*/ 50 h 203"/>
                <a:gd name="T38" fmla="*/ 22 w 202"/>
                <a:gd name="T39" fmla="*/ 48 h 203"/>
                <a:gd name="T40" fmla="*/ 48 w 202"/>
                <a:gd name="T41" fmla="*/ 18 h 203"/>
                <a:gd name="T42" fmla="*/ 51 w 202"/>
                <a:gd name="T43" fmla="*/ 29 h 203"/>
                <a:gd name="T44" fmla="*/ 67 w 202"/>
                <a:gd name="T45" fmla="*/ 58 h 203"/>
                <a:gd name="T46" fmla="*/ 66 w 202"/>
                <a:gd name="T47" fmla="*/ 0 h 203"/>
                <a:gd name="T48" fmla="*/ 52 w 202"/>
                <a:gd name="T49" fmla="*/ 2 h 203"/>
                <a:gd name="T50" fmla="*/ 15 w 202"/>
                <a:gd name="T51" fmla="*/ 38 h 203"/>
                <a:gd name="T52" fmla="*/ 3 w 202"/>
                <a:gd name="T53" fmla="*/ 42 h 203"/>
                <a:gd name="T54" fmla="*/ 3 w 202"/>
                <a:gd name="T55" fmla="*/ 42 h 203"/>
                <a:gd name="T56" fmla="*/ 3 w 202"/>
                <a:gd name="T57" fmla="*/ 42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2" h="203">
                  <a:moveTo>
                    <a:pt x="10" y="84"/>
                  </a:moveTo>
                  <a:lnTo>
                    <a:pt x="1" y="117"/>
                  </a:lnTo>
                  <a:lnTo>
                    <a:pt x="24" y="140"/>
                  </a:lnTo>
                  <a:lnTo>
                    <a:pt x="19" y="163"/>
                  </a:lnTo>
                  <a:lnTo>
                    <a:pt x="25" y="177"/>
                  </a:lnTo>
                  <a:lnTo>
                    <a:pt x="0" y="182"/>
                  </a:lnTo>
                  <a:lnTo>
                    <a:pt x="10" y="189"/>
                  </a:lnTo>
                  <a:lnTo>
                    <a:pt x="29" y="194"/>
                  </a:lnTo>
                  <a:lnTo>
                    <a:pt x="42" y="203"/>
                  </a:lnTo>
                  <a:lnTo>
                    <a:pt x="83" y="203"/>
                  </a:lnTo>
                  <a:lnTo>
                    <a:pt x="104" y="198"/>
                  </a:lnTo>
                  <a:lnTo>
                    <a:pt x="83" y="171"/>
                  </a:lnTo>
                  <a:lnTo>
                    <a:pt x="46" y="164"/>
                  </a:lnTo>
                  <a:lnTo>
                    <a:pt x="36" y="144"/>
                  </a:lnTo>
                  <a:lnTo>
                    <a:pt x="87" y="158"/>
                  </a:lnTo>
                  <a:lnTo>
                    <a:pt x="116" y="179"/>
                  </a:lnTo>
                  <a:lnTo>
                    <a:pt x="107" y="152"/>
                  </a:lnTo>
                  <a:lnTo>
                    <a:pt x="83" y="128"/>
                  </a:lnTo>
                  <a:lnTo>
                    <a:pt x="32" y="101"/>
                  </a:lnTo>
                  <a:lnTo>
                    <a:pt x="65" y="96"/>
                  </a:lnTo>
                  <a:lnTo>
                    <a:pt x="146" y="36"/>
                  </a:lnTo>
                  <a:lnTo>
                    <a:pt x="153" y="59"/>
                  </a:lnTo>
                  <a:lnTo>
                    <a:pt x="202" y="117"/>
                  </a:lnTo>
                  <a:lnTo>
                    <a:pt x="199" y="0"/>
                  </a:lnTo>
                  <a:lnTo>
                    <a:pt x="158" y="4"/>
                  </a:lnTo>
                  <a:lnTo>
                    <a:pt x="45" y="76"/>
                  </a:lnTo>
                  <a:lnTo>
                    <a:pt x="10" y="84"/>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Freeform 83"/>
            <p:cNvSpPr>
              <a:spLocks/>
            </p:cNvSpPr>
            <p:nvPr/>
          </p:nvSpPr>
          <p:spPr bwMode="auto">
            <a:xfrm>
              <a:off x="3649" y="3012"/>
              <a:ext cx="65" cy="95"/>
            </a:xfrm>
            <a:custGeom>
              <a:avLst/>
              <a:gdLst>
                <a:gd name="T0" fmla="*/ 57 w 194"/>
                <a:gd name="T1" fmla="*/ 12 h 191"/>
                <a:gd name="T2" fmla="*/ 43 w 194"/>
                <a:gd name="T3" fmla="*/ 19 h 191"/>
                <a:gd name="T4" fmla="*/ 18 w 194"/>
                <a:gd name="T5" fmla="*/ 49 h 191"/>
                <a:gd name="T6" fmla="*/ 3 w 194"/>
                <a:gd name="T7" fmla="*/ 53 h 191"/>
                <a:gd name="T8" fmla="*/ 8 w 194"/>
                <a:gd name="T9" fmla="*/ 63 h 191"/>
                <a:gd name="T10" fmla="*/ 23 w 194"/>
                <a:gd name="T11" fmla="*/ 78 h 191"/>
                <a:gd name="T12" fmla="*/ 5 w 194"/>
                <a:gd name="T13" fmla="*/ 72 h 191"/>
                <a:gd name="T14" fmla="*/ 8 w 194"/>
                <a:gd name="T15" fmla="*/ 83 h 191"/>
                <a:gd name="T16" fmla="*/ 10 w 194"/>
                <a:gd name="T17" fmla="*/ 95 h 191"/>
                <a:gd name="T18" fmla="*/ 1 w 194"/>
                <a:gd name="T19" fmla="*/ 95 h 191"/>
                <a:gd name="T20" fmla="*/ 4 w 194"/>
                <a:gd name="T21" fmla="*/ 87 h 191"/>
                <a:gd name="T22" fmla="*/ 1 w 194"/>
                <a:gd name="T23" fmla="*/ 65 h 191"/>
                <a:gd name="T24" fmla="*/ 0 w 194"/>
                <a:gd name="T25" fmla="*/ 47 h 191"/>
                <a:gd name="T26" fmla="*/ 15 w 194"/>
                <a:gd name="T27" fmla="*/ 41 h 191"/>
                <a:gd name="T28" fmla="*/ 48 w 194"/>
                <a:gd name="T29" fmla="*/ 8 h 191"/>
                <a:gd name="T30" fmla="*/ 64 w 194"/>
                <a:gd name="T31" fmla="*/ 0 h 191"/>
                <a:gd name="T32" fmla="*/ 65 w 194"/>
                <a:gd name="T33" fmla="*/ 39 h 191"/>
                <a:gd name="T34" fmla="*/ 64 w 194"/>
                <a:gd name="T35" fmla="*/ 61 h 191"/>
                <a:gd name="T36" fmla="*/ 53 w 194"/>
                <a:gd name="T37" fmla="*/ 41 h 191"/>
                <a:gd name="T38" fmla="*/ 49 w 194"/>
                <a:gd name="T39" fmla="*/ 25 h 191"/>
                <a:gd name="T40" fmla="*/ 57 w 194"/>
                <a:gd name="T41" fmla="*/ 12 h 191"/>
                <a:gd name="T42" fmla="*/ 57 w 194"/>
                <a:gd name="T43" fmla="*/ 12 h 191"/>
                <a:gd name="T44" fmla="*/ 57 w 194"/>
                <a:gd name="T45" fmla="*/ 12 h 1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4" h="191">
                  <a:moveTo>
                    <a:pt x="170" y="24"/>
                  </a:moveTo>
                  <a:lnTo>
                    <a:pt x="129" y="39"/>
                  </a:lnTo>
                  <a:lnTo>
                    <a:pt x="54" y="99"/>
                  </a:lnTo>
                  <a:lnTo>
                    <a:pt x="8" y="106"/>
                  </a:lnTo>
                  <a:lnTo>
                    <a:pt x="25" y="127"/>
                  </a:lnTo>
                  <a:lnTo>
                    <a:pt x="69" y="157"/>
                  </a:lnTo>
                  <a:lnTo>
                    <a:pt x="16" y="144"/>
                  </a:lnTo>
                  <a:lnTo>
                    <a:pt x="25" y="166"/>
                  </a:lnTo>
                  <a:lnTo>
                    <a:pt x="30" y="190"/>
                  </a:lnTo>
                  <a:lnTo>
                    <a:pt x="3" y="191"/>
                  </a:lnTo>
                  <a:lnTo>
                    <a:pt x="11" y="175"/>
                  </a:lnTo>
                  <a:lnTo>
                    <a:pt x="3" y="130"/>
                  </a:lnTo>
                  <a:lnTo>
                    <a:pt x="0" y="95"/>
                  </a:lnTo>
                  <a:lnTo>
                    <a:pt x="45" y="83"/>
                  </a:lnTo>
                  <a:lnTo>
                    <a:pt x="144" y="17"/>
                  </a:lnTo>
                  <a:lnTo>
                    <a:pt x="191" y="0"/>
                  </a:lnTo>
                  <a:lnTo>
                    <a:pt x="194" y="78"/>
                  </a:lnTo>
                  <a:lnTo>
                    <a:pt x="190" y="122"/>
                  </a:lnTo>
                  <a:lnTo>
                    <a:pt x="157" y="83"/>
                  </a:lnTo>
                  <a:lnTo>
                    <a:pt x="146" y="50"/>
                  </a:lnTo>
                  <a:lnTo>
                    <a:pt x="170" y="24"/>
                  </a:lnTo>
                  <a:close/>
                </a:path>
              </a:pathLst>
            </a:custGeom>
            <a:solidFill>
              <a:srgbClr val="C769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84"/>
            <p:cNvSpPr>
              <a:spLocks/>
            </p:cNvSpPr>
            <p:nvPr/>
          </p:nvSpPr>
          <p:spPr bwMode="auto">
            <a:xfrm>
              <a:off x="3494" y="3276"/>
              <a:ext cx="198" cy="251"/>
            </a:xfrm>
            <a:custGeom>
              <a:avLst/>
              <a:gdLst>
                <a:gd name="T0" fmla="*/ 0 w 595"/>
                <a:gd name="T1" fmla="*/ 183 h 501"/>
                <a:gd name="T2" fmla="*/ 16 w 595"/>
                <a:gd name="T3" fmla="*/ 114 h 501"/>
                <a:gd name="T4" fmla="*/ 22 w 595"/>
                <a:gd name="T5" fmla="*/ 82 h 501"/>
                <a:gd name="T6" fmla="*/ 46 w 595"/>
                <a:gd name="T7" fmla="*/ 56 h 501"/>
                <a:gd name="T8" fmla="*/ 76 w 595"/>
                <a:gd name="T9" fmla="*/ 45 h 501"/>
                <a:gd name="T10" fmla="*/ 118 w 595"/>
                <a:gd name="T11" fmla="*/ 35 h 501"/>
                <a:gd name="T12" fmla="*/ 162 w 595"/>
                <a:gd name="T13" fmla="*/ 19 h 501"/>
                <a:gd name="T14" fmla="*/ 173 w 595"/>
                <a:gd name="T15" fmla="*/ 14 h 501"/>
                <a:gd name="T16" fmla="*/ 198 w 595"/>
                <a:gd name="T17" fmla="*/ 0 h 501"/>
                <a:gd name="T18" fmla="*/ 189 w 595"/>
                <a:gd name="T19" fmla="*/ 21 h 501"/>
                <a:gd name="T20" fmla="*/ 175 w 595"/>
                <a:gd name="T21" fmla="*/ 40 h 501"/>
                <a:gd name="T22" fmla="*/ 163 w 595"/>
                <a:gd name="T23" fmla="*/ 82 h 501"/>
                <a:gd name="T24" fmla="*/ 158 w 595"/>
                <a:gd name="T25" fmla="*/ 150 h 501"/>
                <a:gd name="T26" fmla="*/ 161 w 595"/>
                <a:gd name="T27" fmla="*/ 200 h 501"/>
                <a:gd name="T28" fmla="*/ 150 w 595"/>
                <a:gd name="T29" fmla="*/ 147 h 501"/>
                <a:gd name="T30" fmla="*/ 148 w 595"/>
                <a:gd name="T31" fmla="*/ 87 h 501"/>
                <a:gd name="T32" fmla="*/ 147 w 595"/>
                <a:gd name="T33" fmla="*/ 60 h 501"/>
                <a:gd name="T34" fmla="*/ 120 w 595"/>
                <a:gd name="T35" fmla="*/ 60 h 501"/>
                <a:gd name="T36" fmla="*/ 87 w 595"/>
                <a:gd name="T37" fmla="*/ 60 h 501"/>
                <a:gd name="T38" fmla="*/ 62 w 595"/>
                <a:gd name="T39" fmla="*/ 67 h 501"/>
                <a:gd name="T40" fmla="*/ 36 w 595"/>
                <a:gd name="T41" fmla="*/ 94 h 501"/>
                <a:gd name="T42" fmla="*/ 30 w 595"/>
                <a:gd name="T43" fmla="*/ 163 h 501"/>
                <a:gd name="T44" fmla="*/ 40 w 595"/>
                <a:gd name="T45" fmla="*/ 210 h 501"/>
                <a:gd name="T46" fmla="*/ 64 w 595"/>
                <a:gd name="T47" fmla="*/ 222 h 501"/>
                <a:gd name="T48" fmla="*/ 30 w 595"/>
                <a:gd name="T49" fmla="*/ 251 h 501"/>
                <a:gd name="T50" fmla="*/ 0 w 595"/>
                <a:gd name="T51" fmla="*/ 183 h 501"/>
                <a:gd name="T52" fmla="*/ 0 w 595"/>
                <a:gd name="T53" fmla="*/ 183 h 501"/>
                <a:gd name="T54" fmla="*/ 0 w 595"/>
                <a:gd name="T55" fmla="*/ 183 h 50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95" h="501">
                  <a:moveTo>
                    <a:pt x="0" y="366"/>
                  </a:moveTo>
                  <a:lnTo>
                    <a:pt x="47" y="228"/>
                  </a:lnTo>
                  <a:lnTo>
                    <a:pt x="65" y="163"/>
                  </a:lnTo>
                  <a:lnTo>
                    <a:pt x="139" y="112"/>
                  </a:lnTo>
                  <a:lnTo>
                    <a:pt x="228" y="90"/>
                  </a:lnTo>
                  <a:lnTo>
                    <a:pt x="354" y="70"/>
                  </a:lnTo>
                  <a:lnTo>
                    <a:pt x="487" y="38"/>
                  </a:lnTo>
                  <a:lnTo>
                    <a:pt x="520" y="27"/>
                  </a:lnTo>
                  <a:lnTo>
                    <a:pt x="595" y="0"/>
                  </a:lnTo>
                  <a:lnTo>
                    <a:pt x="569" y="42"/>
                  </a:lnTo>
                  <a:lnTo>
                    <a:pt x="525" y="80"/>
                  </a:lnTo>
                  <a:lnTo>
                    <a:pt x="491" y="163"/>
                  </a:lnTo>
                  <a:lnTo>
                    <a:pt x="476" y="299"/>
                  </a:lnTo>
                  <a:lnTo>
                    <a:pt x="483" y="399"/>
                  </a:lnTo>
                  <a:lnTo>
                    <a:pt x="450" y="293"/>
                  </a:lnTo>
                  <a:lnTo>
                    <a:pt x="446" y="174"/>
                  </a:lnTo>
                  <a:lnTo>
                    <a:pt x="443" y="119"/>
                  </a:lnTo>
                  <a:lnTo>
                    <a:pt x="361" y="119"/>
                  </a:lnTo>
                  <a:lnTo>
                    <a:pt x="262" y="119"/>
                  </a:lnTo>
                  <a:lnTo>
                    <a:pt x="187" y="134"/>
                  </a:lnTo>
                  <a:lnTo>
                    <a:pt x="109" y="188"/>
                  </a:lnTo>
                  <a:lnTo>
                    <a:pt x="91" y="326"/>
                  </a:lnTo>
                  <a:lnTo>
                    <a:pt x="120" y="419"/>
                  </a:lnTo>
                  <a:lnTo>
                    <a:pt x="191" y="444"/>
                  </a:lnTo>
                  <a:lnTo>
                    <a:pt x="91" y="501"/>
                  </a:lnTo>
                  <a:lnTo>
                    <a:pt x="0" y="3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85"/>
            <p:cNvSpPr>
              <a:spLocks/>
            </p:cNvSpPr>
            <p:nvPr/>
          </p:nvSpPr>
          <p:spPr bwMode="auto">
            <a:xfrm>
              <a:off x="3699" y="3257"/>
              <a:ext cx="346" cy="625"/>
            </a:xfrm>
            <a:custGeom>
              <a:avLst/>
              <a:gdLst>
                <a:gd name="T0" fmla="*/ 135 w 1036"/>
                <a:gd name="T1" fmla="*/ 17 h 1248"/>
                <a:gd name="T2" fmla="*/ 156 w 1036"/>
                <a:gd name="T3" fmla="*/ 35 h 1248"/>
                <a:gd name="T4" fmla="*/ 167 w 1036"/>
                <a:gd name="T5" fmla="*/ 43 h 1248"/>
                <a:gd name="T6" fmla="*/ 151 w 1036"/>
                <a:gd name="T7" fmla="*/ 72 h 1248"/>
                <a:gd name="T8" fmla="*/ 100 w 1036"/>
                <a:gd name="T9" fmla="*/ 169 h 1248"/>
                <a:gd name="T10" fmla="*/ 68 w 1036"/>
                <a:gd name="T11" fmla="*/ 219 h 1248"/>
                <a:gd name="T12" fmla="*/ 0 w 1036"/>
                <a:gd name="T13" fmla="*/ 285 h 1248"/>
                <a:gd name="T14" fmla="*/ 74 w 1036"/>
                <a:gd name="T15" fmla="*/ 228 h 1248"/>
                <a:gd name="T16" fmla="*/ 128 w 1036"/>
                <a:gd name="T17" fmla="*/ 158 h 1248"/>
                <a:gd name="T18" fmla="*/ 164 w 1036"/>
                <a:gd name="T19" fmla="*/ 91 h 1248"/>
                <a:gd name="T20" fmla="*/ 177 w 1036"/>
                <a:gd name="T21" fmla="*/ 61 h 1248"/>
                <a:gd name="T22" fmla="*/ 202 w 1036"/>
                <a:gd name="T23" fmla="*/ 70 h 1248"/>
                <a:gd name="T24" fmla="*/ 233 w 1036"/>
                <a:gd name="T25" fmla="*/ 85 h 1248"/>
                <a:gd name="T26" fmla="*/ 265 w 1036"/>
                <a:gd name="T27" fmla="*/ 100 h 1248"/>
                <a:gd name="T28" fmla="*/ 292 w 1036"/>
                <a:gd name="T29" fmla="*/ 121 h 1248"/>
                <a:gd name="T30" fmla="*/ 314 w 1036"/>
                <a:gd name="T31" fmla="*/ 129 h 1248"/>
                <a:gd name="T32" fmla="*/ 334 w 1036"/>
                <a:gd name="T33" fmla="*/ 152 h 1248"/>
                <a:gd name="T34" fmla="*/ 339 w 1036"/>
                <a:gd name="T35" fmla="*/ 193 h 1248"/>
                <a:gd name="T36" fmla="*/ 320 w 1036"/>
                <a:gd name="T37" fmla="*/ 304 h 1248"/>
                <a:gd name="T38" fmla="*/ 275 w 1036"/>
                <a:gd name="T39" fmla="*/ 437 h 1248"/>
                <a:gd name="T40" fmla="*/ 232 w 1036"/>
                <a:gd name="T41" fmla="*/ 523 h 1248"/>
                <a:gd name="T42" fmla="*/ 217 w 1036"/>
                <a:gd name="T43" fmla="*/ 512 h 1248"/>
                <a:gd name="T44" fmla="*/ 220 w 1036"/>
                <a:gd name="T45" fmla="*/ 527 h 1248"/>
                <a:gd name="T46" fmla="*/ 178 w 1036"/>
                <a:gd name="T47" fmla="*/ 593 h 1248"/>
                <a:gd name="T48" fmla="*/ 233 w 1036"/>
                <a:gd name="T49" fmla="*/ 536 h 1248"/>
                <a:gd name="T50" fmla="*/ 272 w 1036"/>
                <a:gd name="T51" fmla="*/ 465 h 1248"/>
                <a:gd name="T52" fmla="*/ 248 w 1036"/>
                <a:gd name="T53" fmla="*/ 564 h 1248"/>
                <a:gd name="T54" fmla="*/ 231 w 1036"/>
                <a:gd name="T55" fmla="*/ 586 h 1248"/>
                <a:gd name="T56" fmla="*/ 206 w 1036"/>
                <a:gd name="T57" fmla="*/ 594 h 1248"/>
                <a:gd name="T58" fmla="*/ 172 w 1036"/>
                <a:gd name="T59" fmla="*/ 625 h 1248"/>
                <a:gd name="T60" fmla="*/ 209 w 1036"/>
                <a:gd name="T61" fmla="*/ 605 h 1248"/>
                <a:gd name="T62" fmla="*/ 233 w 1036"/>
                <a:gd name="T63" fmla="*/ 605 h 1248"/>
                <a:gd name="T64" fmla="*/ 258 w 1036"/>
                <a:gd name="T65" fmla="*/ 580 h 1248"/>
                <a:gd name="T66" fmla="*/ 292 w 1036"/>
                <a:gd name="T67" fmla="*/ 444 h 1248"/>
                <a:gd name="T68" fmla="*/ 298 w 1036"/>
                <a:gd name="T69" fmla="*/ 402 h 1248"/>
                <a:gd name="T70" fmla="*/ 334 w 1036"/>
                <a:gd name="T71" fmla="*/ 276 h 1248"/>
                <a:gd name="T72" fmla="*/ 346 w 1036"/>
                <a:gd name="T73" fmla="*/ 211 h 1248"/>
                <a:gd name="T74" fmla="*/ 346 w 1036"/>
                <a:gd name="T75" fmla="*/ 166 h 1248"/>
                <a:gd name="T76" fmla="*/ 331 w 1036"/>
                <a:gd name="T77" fmla="*/ 132 h 1248"/>
                <a:gd name="T78" fmla="*/ 280 w 1036"/>
                <a:gd name="T79" fmla="*/ 92 h 1248"/>
                <a:gd name="T80" fmla="*/ 213 w 1036"/>
                <a:gd name="T81" fmla="*/ 58 h 1248"/>
                <a:gd name="T82" fmla="*/ 184 w 1036"/>
                <a:gd name="T83" fmla="*/ 40 h 1248"/>
                <a:gd name="T84" fmla="*/ 173 w 1036"/>
                <a:gd name="T85" fmla="*/ 31 h 1248"/>
                <a:gd name="T86" fmla="*/ 160 w 1036"/>
                <a:gd name="T87" fmla="*/ 29 h 1248"/>
                <a:gd name="T88" fmla="*/ 145 w 1036"/>
                <a:gd name="T89" fmla="*/ 16 h 1248"/>
                <a:gd name="T90" fmla="*/ 125 w 1036"/>
                <a:gd name="T91" fmla="*/ 0 h 1248"/>
                <a:gd name="T92" fmla="*/ 118 w 1036"/>
                <a:gd name="T93" fmla="*/ 39 h 1248"/>
                <a:gd name="T94" fmla="*/ 135 w 1036"/>
                <a:gd name="T95" fmla="*/ 17 h 1248"/>
                <a:gd name="T96" fmla="*/ 135 w 1036"/>
                <a:gd name="T97" fmla="*/ 17 h 1248"/>
                <a:gd name="T98" fmla="*/ 135 w 1036"/>
                <a:gd name="T99" fmla="*/ 17 h 12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36" h="1248">
                  <a:moveTo>
                    <a:pt x="404" y="34"/>
                  </a:moveTo>
                  <a:lnTo>
                    <a:pt x="466" y="70"/>
                  </a:lnTo>
                  <a:lnTo>
                    <a:pt x="500" y="85"/>
                  </a:lnTo>
                  <a:lnTo>
                    <a:pt x="451" y="144"/>
                  </a:lnTo>
                  <a:lnTo>
                    <a:pt x="300" y="337"/>
                  </a:lnTo>
                  <a:lnTo>
                    <a:pt x="204" y="437"/>
                  </a:lnTo>
                  <a:lnTo>
                    <a:pt x="0" y="570"/>
                  </a:lnTo>
                  <a:lnTo>
                    <a:pt x="222" y="456"/>
                  </a:lnTo>
                  <a:lnTo>
                    <a:pt x="384" y="315"/>
                  </a:lnTo>
                  <a:lnTo>
                    <a:pt x="492" y="182"/>
                  </a:lnTo>
                  <a:lnTo>
                    <a:pt x="530" y="121"/>
                  </a:lnTo>
                  <a:lnTo>
                    <a:pt x="604" y="139"/>
                  </a:lnTo>
                  <a:lnTo>
                    <a:pt x="698" y="169"/>
                  </a:lnTo>
                  <a:lnTo>
                    <a:pt x="792" y="199"/>
                  </a:lnTo>
                  <a:lnTo>
                    <a:pt x="873" y="242"/>
                  </a:lnTo>
                  <a:lnTo>
                    <a:pt x="939" y="258"/>
                  </a:lnTo>
                  <a:lnTo>
                    <a:pt x="999" y="304"/>
                  </a:lnTo>
                  <a:lnTo>
                    <a:pt x="1014" y="385"/>
                  </a:lnTo>
                  <a:lnTo>
                    <a:pt x="958" y="608"/>
                  </a:lnTo>
                  <a:lnTo>
                    <a:pt x="822" y="872"/>
                  </a:lnTo>
                  <a:lnTo>
                    <a:pt x="696" y="1045"/>
                  </a:lnTo>
                  <a:lnTo>
                    <a:pt x="650" y="1023"/>
                  </a:lnTo>
                  <a:lnTo>
                    <a:pt x="659" y="1053"/>
                  </a:lnTo>
                  <a:lnTo>
                    <a:pt x="533" y="1184"/>
                  </a:lnTo>
                  <a:lnTo>
                    <a:pt x="698" y="1070"/>
                  </a:lnTo>
                  <a:lnTo>
                    <a:pt x="813" y="929"/>
                  </a:lnTo>
                  <a:lnTo>
                    <a:pt x="744" y="1127"/>
                  </a:lnTo>
                  <a:lnTo>
                    <a:pt x="691" y="1170"/>
                  </a:lnTo>
                  <a:lnTo>
                    <a:pt x="618" y="1186"/>
                  </a:lnTo>
                  <a:lnTo>
                    <a:pt x="514" y="1248"/>
                  </a:lnTo>
                  <a:lnTo>
                    <a:pt x="625" y="1208"/>
                  </a:lnTo>
                  <a:lnTo>
                    <a:pt x="698" y="1208"/>
                  </a:lnTo>
                  <a:lnTo>
                    <a:pt x="774" y="1159"/>
                  </a:lnTo>
                  <a:lnTo>
                    <a:pt x="873" y="887"/>
                  </a:lnTo>
                  <a:lnTo>
                    <a:pt x="891" y="803"/>
                  </a:lnTo>
                  <a:lnTo>
                    <a:pt x="999" y="551"/>
                  </a:lnTo>
                  <a:lnTo>
                    <a:pt x="1036" y="421"/>
                  </a:lnTo>
                  <a:lnTo>
                    <a:pt x="1036" y="331"/>
                  </a:lnTo>
                  <a:lnTo>
                    <a:pt x="992" y="263"/>
                  </a:lnTo>
                  <a:lnTo>
                    <a:pt x="839" y="183"/>
                  </a:lnTo>
                  <a:lnTo>
                    <a:pt x="638" y="115"/>
                  </a:lnTo>
                  <a:lnTo>
                    <a:pt x="550" y="80"/>
                  </a:lnTo>
                  <a:lnTo>
                    <a:pt x="517" y="61"/>
                  </a:lnTo>
                  <a:lnTo>
                    <a:pt x="480" y="58"/>
                  </a:lnTo>
                  <a:lnTo>
                    <a:pt x="434" y="32"/>
                  </a:lnTo>
                  <a:lnTo>
                    <a:pt x="374" y="0"/>
                  </a:lnTo>
                  <a:lnTo>
                    <a:pt x="353" y="77"/>
                  </a:lnTo>
                  <a:lnTo>
                    <a:pt x="404"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86"/>
            <p:cNvSpPr>
              <a:spLocks/>
            </p:cNvSpPr>
            <p:nvPr/>
          </p:nvSpPr>
          <p:spPr bwMode="auto">
            <a:xfrm>
              <a:off x="3646" y="3380"/>
              <a:ext cx="122" cy="175"/>
            </a:xfrm>
            <a:custGeom>
              <a:avLst/>
              <a:gdLst>
                <a:gd name="T0" fmla="*/ 0 w 367"/>
                <a:gd name="T1" fmla="*/ 40 h 352"/>
                <a:gd name="T2" fmla="*/ 4 w 367"/>
                <a:gd name="T3" fmla="*/ 98 h 352"/>
                <a:gd name="T4" fmla="*/ 39 w 367"/>
                <a:gd name="T5" fmla="*/ 156 h 352"/>
                <a:gd name="T6" fmla="*/ 47 w 367"/>
                <a:gd name="T7" fmla="*/ 175 h 352"/>
                <a:gd name="T8" fmla="*/ 122 w 367"/>
                <a:gd name="T9" fmla="*/ 108 h 352"/>
                <a:gd name="T10" fmla="*/ 55 w 367"/>
                <a:gd name="T11" fmla="*/ 158 h 352"/>
                <a:gd name="T12" fmla="*/ 19 w 367"/>
                <a:gd name="T13" fmla="*/ 104 h 352"/>
                <a:gd name="T14" fmla="*/ 7 w 367"/>
                <a:gd name="T15" fmla="*/ 66 h 352"/>
                <a:gd name="T16" fmla="*/ 3 w 367"/>
                <a:gd name="T17" fmla="*/ 0 h 352"/>
                <a:gd name="T18" fmla="*/ 0 w 367"/>
                <a:gd name="T19" fmla="*/ 40 h 352"/>
                <a:gd name="T20" fmla="*/ 0 w 367"/>
                <a:gd name="T21" fmla="*/ 40 h 352"/>
                <a:gd name="T22" fmla="*/ 0 w 367"/>
                <a:gd name="T23" fmla="*/ 40 h 3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 h="352">
                  <a:moveTo>
                    <a:pt x="0" y="81"/>
                  </a:moveTo>
                  <a:lnTo>
                    <a:pt x="13" y="197"/>
                  </a:lnTo>
                  <a:lnTo>
                    <a:pt x="116" y="314"/>
                  </a:lnTo>
                  <a:lnTo>
                    <a:pt x="140" y="352"/>
                  </a:lnTo>
                  <a:lnTo>
                    <a:pt x="367" y="217"/>
                  </a:lnTo>
                  <a:lnTo>
                    <a:pt x="166" y="318"/>
                  </a:lnTo>
                  <a:lnTo>
                    <a:pt x="57" y="210"/>
                  </a:lnTo>
                  <a:lnTo>
                    <a:pt x="20" y="132"/>
                  </a:lnTo>
                  <a:lnTo>
                    <a:pt x="10" y="0"/>
                  </a:lnTo>
                  <a:lnTo>
                    <a:pt x="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87"/>
            <p:cNvSpPr>
              <a:spLocks/>
            </p:cNvSpPr>
            <p:nvPr/>
          </p:nvSpPr>
          <p:spPr bwMode="auto">
            <a:xfrm>
              <a:off x="3699" y="3478"/>
              <a:ext cx="227" cy="296"/>
            </a:xfrm>
            <a:custGeom>
              <a:avLst/>
              <a:gdLst>
                <a:gd name="T0" fmla="*/ 140 w 682"/>
                <a:gd name="T1" fmla="*/ 216 h 593"/>
                <a:gd name="T2" fmla="*/ 130 w 682"/>
                <a:gd name="T3" fmla="*/ 204 h 593"/>
                <a:gd name="T4" fmla="*/ 159 w 682"/>
                <a:gd name="T5" fmla="*/ 154 h 593"/>
                <a:gd name="T6" fmla="*/ 174 w 682"/>
                <a:gd name="T7" fmla="*/ 101 h 593"/>
                <a:gd name="T8" fmla="*/ 185 w 682"/>
                <a:gd name="T9" fmla="*/ 62 h 593"/>
                <a:gd name="T10" fmla="*/ 227 w 682"/>
                <a:gd name="T11" fmla="*/ 0 h 593"/>
                <a:gd name="T12" fmla="*/ 167 w 682"/>
                <a:gd name="T13" fmla="*/ 51 h 593"/>
                <a:gd name="T14" fmla="*/ 145 w 682"/>
                <a:gd name="T15" fmla="*/ 126 h 593"/>
                <a:gd name="T16" fmla="*/ 133 w 682"/>
                <a:gd name="T17" fmla="*/ 165 h 593"/>
                <a:gd name="T18" fmla="*/ 118 w 682"/>
                <a:gd name="T19" fmla="*/ 186 h 593"/>
                <a:gd name="T20" fmla="*/ 83 w 682"/>
                <a:gd name="T21" fmla="*/ 187 h 593"/>
                <a:gd name="T22" fmla="*/ 25 w 682"/>
                <a:gd name="T23" fmla="*/ 127 h 593"/>
                <a:gd name="T24" fmla="*/ 0 w 682"/>
                <a:gd name="T25" fmla="*/ 104 h 593"/>
                <a:gd name="T26" fmla="*/ 5 w 682"/>
                <a:gd name="T27" fmla="*/ 112 h 593"/>
                <a:gd name="T28" fmla="*/ 32 w 682"/>
                <a:gd name="T29" fmla="*/ 142 h 593"/>
                <a:gd name="T30" fmla="*/ 57 w 682"/>
                <a:gd name="T31" fmla="*/ 168 h 593"/>
                <a:gd name="T32" fmla="*/ 105 w 682"/>
                <a:gd name="T33" fmla="*/ 220 h 593"/>
                <a:gd name="T34" fmla="*/ 142 w 682"/>
                <a:gd name="T35" fmla="*/ 259 h 593"/>
                <a:gd name="T36" fmla="*/ 123 w 682"/>
                <a:gd name="T37" fmla="*/ 222 h 593"/>
                <a:gd name="T38" fmla="*/ 172 w 682"/>
                <a:gd name="T39" fmla="*/ 250 h 593"/>
                <a:gd name="T40" fmla="*/ 224 w 682"/>
                <a:gd name="T41" fmla="*/ 296 h 593"/>
                <a:gd name="T42" fmla="*/ 161 w 682"/>
                <a:gd name="T43" fmla="*/ 230 h 593"/>
                <a:gd name="T44" fmla="*/ 140 w 682"/>
                <a:gd name="T45" fmla="*/ 216 h 593"/>
                <a:gd name="T46" fmla="*/ 140 w 682"/>
                <a:gd name="T47" fmla="*/ 216 h 593"/>
                <a:gd name="T48" fmla="*/ 140 w 682"/>
                <a:gd name="T49" fmla="*/ 216 h 5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82" h="593">
                  <a:moveTo>
                    <a:pt x="422" y="433"/>
                  </a:moveTo>
                  <a:lnTo>
                    <a:pt x="392" y="408"/>
                  </a:lnTo>
                  <a:lnTo>
                    <a:pt x="477" y="309"/>
                  </a:lnTo>
                  <a:lnTo>
                    <a:pt x="522" y="202"/>
                  </a:lnTo>
                  <a:lnTo>
                    <a:pt x="556" y="124"/>
                  </a:lnTo>
                  <a:lnTo>
                    <a:pt x="682" y="0"/>
                  </a:lnTo>
                  <a:lnTo>
                    <a:pt x="503" y="102"/>
                  </a:lnTo>
                  <a:lnTo>
                    <a:pt x="436" y="252"/>
                  </a:lnTo>
                  <a:lnTo>
                    <a:pt x="399" y="331"/>
                  </a:lnTo>
                  <a:lnTo>
                    <a:pt x="354" y="373"/>
                  </a:lnTo>
                  <a:lnTo>
                    <a:pt x="248" y="374"/>
                  </a:lnTo>
                  <a:lnTo>
                    <a:pt x="76" y="255"/>
                  </a:lnTo>
                  <a:lnTo>
                    <a:pt x="0" y="208"/>
                  </a:lnTo>
                  <a:lnTo>
                    <a:pt x="15" y="225"/>
                  </a:lnTo>
                  <a:lnTo>
                    <a:pt x="96" y="285"/>
                  </a:lnTo>
                  <a:lnTo>
                    <a:pt x="171" y="336"/>
                  </a:lnTo>
                  <a:lnTo>
                    <a:pt x="314" y="441"/>
                  </a:lnTo>
                  <a:lnTo>
                    <a:pt x="427" y="518"/>
                  </a:lnTo>
                  <a:lnTo>
                    <a:pt x="369" y="445"/>
                  </a:lnTo>
                  <a:lnTo>
                    <a:pt x="517" y="501"/>
                  </a:lnTo>
                  <a:lnTo>
                    <a:pt x="674" y="593"/>
                  </a:lnTo>
                  <a:lnTo>
                    <a:pt x="483" y="460"/>
                  </a:lnTo>
                  <a:lnTo>
                    <a:pt x="422" y="4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Freeform 88"/>
            <p:cNvSpPr>
              <a:spLocks/>
            </p:cNvSpPr>
            <p:nvPr/>
          </p:nvSpPr>
          <p:spPr bwMode="auto">
            <a:xfrm>
              <a:off x="3447" y="3512"/>
              <a:ext cx="458" cy="381"/>
            </a:xfrm>
            <a:custGeom>
              <a:avLst/>
              <a:gdLst>
                <a:gd name="T0" fmla="*/ 218 w 1372"/>
                <a:gd name="T1" fmla="*/ 144 h 761"/>
                <a:gd name="T2" fmla="*/ 227 w 1372"/>
                <a:gd name="T3" fmla="*/ 161 h 761"/>
                <a:gd name="T4" fmla="*/ 286 w 1372"/>
                <a:gd name="T5" fmla="*/ 260 h 761"/>
                <a:gd name="T6" fmla="*/ 313 w 1372"/>
                <a:gd name="T7" fmla="*/ 296 h 761"/>
                <a:gd name="T8" fmla="*/ 354 w 1372"/>
                <a:gd name="T9" fmla="*/ 333 h 761"/>
                <a:gd name="T10" fmla="*/ 366 w 1372"/>
                <a:gd name="T11" fmla="*/ 353 h 761"/>
                <a:gd name="T12" fmla="*/ 379 w 1372"/>
                <a:gd name="T13" fmla="*/ 363 h 761"/>
                <a:gd name="T14" fmla="*/ 398 w 1372"/>
                <a:gd name="T15" fmla="*/ 358 h 761"/>
                <a:gd name="T16" fmla="*/ 412 w 1372"/>
                <a:gd name="T17" fmla="*/ 351 h 761"/>
                <a:gd name="T18" fmla="*/ 429 w 1372"/>
                <a:gd name="T19" fmla="*/ 336 h 761"/>
                <a:gd name="T20" fmla="*/ 458 w 1372"/>
                <a:gd name="T21" fmla="*/ 301 h 761"/>
                <a:gd name="T22" fmla="*/ 426 w 1372"/>
                <a:gd name="T23" fmla="*/ 358 h 761"/>
                <a:gd name="T24" fmla="*/ 411 w 1372"/>
                <a:gd name="T25" fmla="*/ 371 h 761"/>
                <a:gd name="T26" fmla="*/ 388 w 1372"/>
                <a:gd name="T27" fmla="*/ 381 h 761"/>
                <a:gd name="T28" fmla="*/ 348 w 1372"/>
                <a:gd name="T29" fmla="*/ 381 h 761"/>
                <a:gd name="T30" fmla="*/ 304 w 1372"/>
                <a:gd name="T31" fmla="*/ 380 h 761"/>
                <a:gd name="T32" fmla="*/ 256 w 1372"/>
                <a:gd name="T33" fmla="*/ 369 h 761"/>
                <a:gd name="T34" fmla="*/ 325 w 1372"/>
                <a:gd name="T35" fmla="*/ 369 h 761"/>
                <a:gd name="T36" fmla="*/ 345 w 1372"/>
                <a:gd name="T37" fmla="*/ 362 h 761"/>
                <a:gd name="T38" fmla="*/ 294 w 1372"/>
                <a:gd name="T39" fmla="*/ 311 h 761"/>
                <a:gd name="T40" fmla="*/ 225 w 1372"/>
                <a:gd name="T41" fmla="*/ 235 h 761"/>
                <a:gd name="T42" fmla="*/ 244 w 1372"/>
                <a:gd name="T43" fmla="*/ 284 h 761"/>
                <a:gd name="T44" fmla="*/ 182 w 1372"/>
                <a:gd name="T45" fmla="*/ 200 h 761"/>
                <a:gd name="T46" fmla="*/ 182 w 1372"/>
                <a:gd name="T47" fmla="*/ 238 h 761"/>
                <a:gd name="T48" fmla="*/ 203 w 1372"/>
                <a:gd name="T49" fmla="*/ 281 h 761"/>
                <a:gd name="T50" fmla="*/ 207 w 1372"/>
                <a:gd name="T51" fmla="*/ 311 h 761"/>
                <a:gd name="T52" fmla="*/ 240 w 1372"/>
                <a:gd name="T53" fmla="*/ 361 h 761"/>
                <a:gd name="T54" fmla="*/ 211 w 1372"/>
                <a:gd name="T55" fmla="*/ 340 h 761"/>
                <a:gd name="T56" fmla="*/ 182 w 1372"/>
                <a:gd name="T57" fmla="*/ 318 h 761"/>
                <a:gd name="T58" fmla="*/ 169 w 1372"/>
                <a:gd name="T59" fmla="*/ 294 h 761"/>
                <a:gd name="T60" fmla="*/ 167 w 1372"/>
                <a:gd name="T61" fmla="*/ 262 h 761"/>
                <a:gd name="T62" fmla="*/ 140 w 1372"/>
                <a:gd name="T63" fmla="*/ 224 h 761"/>
                <a:gd name="T64" fmla="*/ 121 w 1372"/>
                <a:gd name="T65" fmla="*/ 197 h 761"/>
                <a:gd name="T66" fmla="*/ 0 w 1372"/>
                <a:gd name="T67" fmla="*/ 283 h 761"/>
                <a:gd name="T68" fmla="*/ 108 w 1372"/>
                <a:gd name="T69" fmla="*/ 195 h 761"/>
                <a:gd name="T70" fmla="*/ 108 w 1372"/>
                <a:gd name="T71" fmla="*/ 164 h 761"/>
                <a:gd name="T72" fmla="*/ 15 w 1372"/>
                <a:gd name="T73" fmla="*/ 0 h 761"/>
                <a:gd name="T74" fmla="*/ 110 w 1372"/>
                <a:gd name="T75" fmla="*/ 157 h 761"/>
                <a:gd name="T76" fmla="*/ 114 w 1372"/>
                <a:gd name="T77" fmla="*/ 186 h 761"/>
                <a:gd name="T78" fmla="*/ 124 w 1372"/>
                <a:gd name="T79" fmla="*/ 182 h 761"/>
                <a:gd name="T80" fmla="*/ 140 w 1372"/>
                <a:gd name="T81" fmla="*/ 172 h 761"/>
                <a:gd name="T82" fmla="*/ 77 w 1372"/>
                <a:gd name="T83" fmla="*/ 44 h 761"/>
                <a:gd name="T84" fmla="*/ 143 w 1372"/>
                <a:gd name="T85" fmla="*/ 165 h 761"/>
                <a:gd name="T86" fmla="*/ 157 w 1372"/>
                <a:gd name="T87" fmla="*/ 156 h 761"/>
                <a:gd name="T88" fmla="*/ 107 w 1372"/>
                <a:gd name="T89" fmla="*/ 78 h 761"/>
                <a:gd name="T90" fmla="*/ 160 w 1372"/>
                <a:gd name="T91" fmla="*/ 153 h 761"/>
                <a:gd name="T92" fmla="*/ 120 w 1372"/>
                <a:gd name="T93" fmla="*/ 100 h 761"/>
                <a:gd name="T94" fmla="*/ 166 w 1372"/>
                <a:gd name="T95" fmla="*/ 101 h 761"/>
                <a:gd name="T96" fmla="*/ 192 w 1372"/>
                <a:gd name="T97" fmla="*/ 98 h 761"/>
                <a:gd name="T98" fmla="*/ 179 w 1372"/>
                <a:gd name="T99" fmla="*/ 106 h 761"/>
                <a:gd name="T100" fmla="*/ 191 w 1372"/>
                <a:gd name="T101" fmla="*/ 119 h 761"/>
                <a:gd name="T102" fmla="*/ 203 w 1372"/>
                <a:gd name="T103" fmla="*/ 127 h 761"/>
                <a:gd name="T104" fmla="*/ 223 w 1372"/>
                <a:gd name="T105" fmla="*/ 122 h 761"/>
                <a:gd name="T106" fmla="*/ 211 w 1372"/>
                <a:gd name="T107" fmla="*/ 130 h 761"/>
                <a:gd name="T108" fmla="*/ 218 w 1372"/>
                <a:gd name="T109" fmla="*/ 144 h 761"/>
                <a:gd name="T110" fmla="*/ 218 w 1372"/>
                <a:gd name="T111" fmla="*/ 144 h 761"/>
                <a:gd name="T112" fmla="*/ 218 w 1372"/>
                <a:gd name="T113" fmla="*/ 144 h 7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2" h="761">
                  <a:moveTo>
                    <a:pt x="654" y="287"/>
                  </a:moveTo>
                  <a:lnTo>
                    <a:pt x="680" y="322"/>
                  </a:lnTo>
                  <a:lnTo>
                    <a:pt x="858" y="519"/>
                  </a:lnTo>
                  <a:lnTo>
                    <a:pt x="937" y="591"/>
                  </a:lnTo>
                  <a:lnTo>
                    <a:pt x="1059" y="665"/>
                  </a:lnTo>
                  <a:lnTo>
                    <a:pt x="1096" y="705"/>
                  </a:lnTo>
                  <a:lnTo>
                    <a:pt x="1134" y="726"/>
                  </a:lnTo>
                  <a:lnTo>
                    <a:pt x="1191" y="716"/>
                  </a:lnTo>
                  <a:lnTo>
                    <a:pt x="1235" y="702"/>
                  </a:lnTo>
                  <a:lnTo>
                    <a:pt x="1286" y="672"/>
                  </a:lnTo>
                  <a:lnTo>
                    <a:pt x="1372" y="602"/>
                  </a:lnTo>
                  <a:lnTo>
                    <a:pt x="1275" y="716"/>
                  </a:lnTo>
                  <a:lnTo>
                    <a:pt x="1232" y="741"/>
                  </a:lnTo>
                  <a:lnTo>
                    <a:pt x="1161" y="761"/>
                  </a:lnTo>
                  <a:lnTo>
                    <a:pt x="1041" y="761"/>
                  </a:lnTo>
                  <a:lnTo>
                    <a:pt x="912" y="760"/>
                  </a:lnTo>
                  <a:lnTo>
                    <a:pt x="766" y="738"/>
                  </a:lnTo>
                  <a:lnTo>
                    <a:pt x="973" y="738"/>
                  </a:lnTo>
                  <a:lnTo>
                    <a:pt x="1034" y="724"/>
                  </a:lnTo>
                  <a:lnTo>
                    <a:pt x="882" y="622"/>
                  </a:lnTo>
                  <a:lnTo>
                    <a:pt x="674" y="469"/>
                  </a:lnTo>
                  <a:lnTo>
                    <a:pt x="731" y="568"/>
                  </a:lnTo>
                  <a:lnTo>
                    <a:pt x="545" y="399"/>
                  </a:lnTo>
                  <a:lnTo>
                    <a:pt x="545" y="476"/>
                  </a:lnTo>
                  <a:lnTo>
                    <a:pt x="609" y="561"/>
                  </a:lnTo>
                  <a:lnTo>
                    <a:pt x="619" y="621"/>
                  </a:lnTo>
                  <a:lnTo>
                    <a:pt x="719" y="721"/>
                  </a:lnTo>
                  <a:lnTo>
                    <a:pt x="633" y="680"/>
                  </a:lnTo>
                  <a:lnTo>
                    <a:pt x="545" y="636"/>
                  </a:lnTo>
                  <a:lnTo>
                    <a:pt x="505" y="587"/>
                  </a:lnTo>
                  <a:lnTo>
                    <a:pt x="500" y="523"/>
                  </a:lnTo>
                  <a:lnTo>
                    <a:pt x="419" y="448"/>
                  </a:lnTo>
                  <a:lnTo>
                    <a:pt x="362" y="393"/>
                  </a:lnTo>
                  <a:lnTo>
                    <a:pt x="0" y="565"/>
                  </a:lnTo>
                  <a:lnTo>
                    <a:pt x="324" y="389"/>
                  </a:lnTo>
                  <a:lnTo>
                    <a:pt x="324" y="328"/>
                  </a:lnTo>
                  <a:lnTo>
                    <a:pt x="46" y="0"/>
                  </a:lnTo>
                  <a:lnTo>
                    <a:pt x="330" y="314"/>
                  </a:lnTo>
                  <a:lnTo>
                    <a:pt x="341" y="372"/>
                  </a:lnTo>
                  <a:lnTo>
                    <a:pt x="372" y="363"/>
                  </a:lnTo>
                  <a:lnTo>
                    <a:pt x="419" y="343"/>
                  </a:lnTo>
                  <a:lnTo>
                    <a:pt x="232" y="87"/>
                  </a:lnTo>
                  <a:lnTo>
                    <a:pt x="429" y="329"/>
                  </a:lnTo>
                  <a:lnTo>
                    <a:pt x="469" y="312"/>
                  </a:lnTo>
                  <a:lnTo>
                    <a:pt x="320" y="155"/>
                  </a:lnTo>
                  <a:lnTo>
                    <a:pt x="480" y="305"/>
                  </a:lnTo>
                  <a:lnTo>
                    <a:pt x="358" y="199"/>
                  </a:lnTo>
                  <a:lnTo>
                    <a:pt x="497" y="202"/>
                  </a:lnTo>
                  <a:lnTo>
                    <a:pt x="576" y="195"/>
                  </a:lnTo>
                  <a:lnTo>
                    <a:pt x="537" y="212"/>
                  </a:lnTo>
                  <a:lnTo>
                    <a:pt x="573" y="238"/>
                  </a:lnTo>
                  <a:lnTo>
                    <a:pt x="609" y="253"/>
                  </a:lnTo>
                  <a:lnTo>
                    <a:pt x="668" y="243"/>
                  </a:lnTo>
                  <a:lnTo>
                    <a:pt x="633" y="260"/>
                  </a:lnTo>
                  <a:lnTo>
                    <a:pt x="654" y="2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89"/>
            <p:cNvSpPr>
              <a:spLocks/>
            </p:cNvSpPr>
            <p:nvPr/>
          </p:nvSpPr>
          <p:spPr bwMode="auto">
            <a:xfrm>
              <a:off x="3265" y="3560"/>
              <a:ext cx="89" cy="134"/>
            </a:xfrm>
            <a:custGeom>
              <a:avLst/>
              <a:gdLst>
                <a:gd name="T0" fmla="*/ 43 w 268"/>
                <a:gd name="T1" fmla="*/ 3 h 270"/>
                <a:gd name="T2" fmla="*/ 24 w 268"/>
                <a:gd name="T3" fmla="*/ 15 h 270"/>
                <a:gd name="T4" fmla="*/ 10 w 268"/>
                <a:gd name="T5" fmla="*/ 22 h 270"/>
                <a:gd name="T6" fmla="*/ 0 w 268"/>
                <a:gd name="T7" fmla="*/ 34 h 270"/>
                <a:gd name="T8" fmla="*/ 0 w 268"/>
                <a:gd name="T9" fmla="*/ 46 h 270"/>
                <a:gd name="T10" fmla="*/ 2 w 268"/>
                <a:gd name="T11" fmla="*/ 58 h 270"/>
                <a:gd name="T12" fmla="*/ 8 w 268"/>
                <a:gd name="T13" fmla="*/ 64 h 270"/>
                <a:gd name="T14" fmla="*/ 7 w 268"/>
                <a:gd name="T15" fmla="*/ 71 h 270"/>
                <a:gd name="T16" fmla="*/ 12 w 268"/>
                <a:gd name="T17" fmla="*/ 82 h 270"/>
                <a:gd name="T18" fmla="*/ 23 w 268"/>
                <a:gd name="T19" fmla="*/ 88 h 270"/>
                <a:gd name="T20" fmla="*/ 25 w 268"/>
                <a:gd name="T21" fmla="*/ 100 h 270"/>
                <a:gd name="T22" fmla="*/ 33 w 268"/>
                <a:gd name="T23" fmla="*/ 107 h 270"/>
                <a:gd name="T24" fmla="*/ 39 w 268"/>
                <a:gd name="T25" fmla="*/ 113 h 270"/>
                <a:gd name="T26" fmla="*/ 51 w 268"/>
                <a:gd name="T27" fmla="*/ 116 h 270"/>
                <a:gd name="T28" fmla="*/ 52 w 268"/>
                <a:gd name="T29" fmla="*/ 130 h 270"/>
                <a:gd name="T30" fmla="*/ 60 w 268"/>
                <a:gd name="T31" fmla="*/ 134 h 270"/>
                <a:gd name="T32" fmla="*/ 56 w 268"/>
                <a:gd name="T33" fmla="*/ 122 h 270"/>
                <a:gd name="T34" fmla="*/ 63 w 268"/>
                <a:gd name="T35" fmla="*/ 104 h 270"/>
                <a:gd name="T36" fmla="*/ 68 w 268"/>
                <a:gd name="T37" fmla="*/ 90 h 270"/>
                <a:gd name="T38" fmla="*/ 75 w 268"/>
                <a:gd name="T39" fmla="*/ 72 h 270"/>
                <a:gd name="T40" fmla="*/ 61 w 268"/>
                <a:gd name="T41" fmla="*/ 91 h 270"/>
                <a:gd name="T42" fmla="*/ 55 w 268"/>
                <a:gd name="T43" fmla="*/ 102 h 270"/>
                <a:gd name="T44" fmla="*/ 45 w 268"/>
                <a:gd name="T45" fmla="*/ 106 h 270"/>
                <a:gd name="T46" fmla="*/ 36 w 268"/>
                <a:gd name="T47" fmla="*/ 95 h 270"/>
                <a:gd name="T48" fmla="*/ 37 w 268"/>
                <a:gd name="T49" fmla="*/ 80 h 270"/>
                <a:gd name="T50" fmla="*/ 51 w 268"/>
                <a:gd name="T51" fmla="*/ 67 h 270"/>
                <a:gd name="T52" fmla="*/ 78 w 268"/>
                <a:gd name="T53" fmla="*/ 38 h 270"/>
                <a:gd name="T54" fmla="*/ 89 w 268"/>
                <a:gd name="T55" fmla="*/ 26 h 270"/>
                <a:gd name="T56" fmla="*/ 76 w 268"/>
                <a:gd name="T57" fmla="*/ 33 h 270"/>
                <a:gd name="T58" fmla="*/ 60 w 268"/>
                <a:gd name="T59" fmla="*/ 48 h 270"/>
                <a:gd name="T60" fmla="*/ 43 w 268"/>
                <a:gd name="T61" fmla="*/ 65 h 270"/>
                <a:gd name="T62" fmla="*/ 39 w 268"/>
                <a:gd name="T63" fmla="*/ 70 h 270"/>
                <a:gd name="T64" fmla="*/ 28 w 268"/>
                <a:gd name="T65" fmla="*/ 74 h 270"/>
                <a:gd name="T66" fmla="*/ 19 w 268"/>
                <a:gd name="T67" fmla="*/ 67 h 270"/>
                <a:gd name="T68" fmla="*/ 16 w 268"/>
                <a:gd name="T69" fmla="*/ 59 h 270"/>
                <a:gd name="T70" fmla="*/ 31 w 268"/>
                <a:gd name="T71" fmla="*/ 39 h 270"/>
                <a:gd name="T72" fmla="*/ 45 w 268"/>
                <a:gd name="T73" fmla="*/ 26 h 270"/>
                <a:gd name="T74" fmla="*/ 33 w 268"/>
                <a:gd name="T75" fmla="*/ 34 h 270"/>
                <a:gd name="T76" fmla="*/ 22 w 268"/>
                <a:gd name="T77" fmla="*/ 43 h 270"/>
                <a:gd name="T78" fmla="*/ 12 w 268"/>
                <a:gd name="T79" fmla="*/ 54 h 270"/>
                <a:gd name="T80" fmla="*/ 7 w 268"/>
                <a:gd name="T81" fmla="*/ 53 h 270"/>
                <a:gd name="T82" fmla="*/ 6 w 268"/>
                <a:gd name="T83" fmla="*/ 43 h 270"/>
                <a:gd name="T84" fmla="*/ 9 w 268"/>
                <a:gd name="T85" fmla="*/ 32 h 270"/>
                <a:gd name="T86" fmla="*/ 18 w 268"/>
                <a:gd name="T87" fmla="*/ 23 h 270"/>
                <a:gd name="T88" fmla="*/ 43 w 268"/>
                <a:gd name="T89" fmla="*/ 8 h 270"/>
                <a:gd name="T90" fmla="*/ 55 w 268"/>
                <a:gd name="T91" fmla="*/ 5 h 270"/>
                <a:gd name="T92" fmla="*/ 67 w 268"/>
                <a:gd name="T93" fmla="*/ 5 h 270"/>
                <a:gd name="T94" fmla="*/ 55 w 268"/>
                <a:gd name="T95" fmla="*/ 0 h 270"/>
                <a:gd name="T96" fmla="*/ 43 w 268"/>
                <a:gd name="T97" fmla="*/ 3 h 270"/>
                <a:gd name="T98" fmla="*/ 43 w 268"/>
                <a:gd name="T99" fmla="*/ 3 h 270"/>
                <a:gd name="T100" fmla="*/ 43 w 268"/>
                <a:gd name="T101" fmla="*/ 3 h 2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8" h="270">
                  <a:moveTo>
                    <a:pt x="130" y="6"/>
                  </a:moveTo>
                  <a:lnTo>
                    <a:pt x="71" y="30"/>
                  </a:lnTo>
                  <a:lnTo>
                    <a:pt x="31" y="45"/>
                  </a:lnTo>
                  <a:lnTo>
                    <a:pt x="0" y="69"/>
                  </a:lnTo>
                  <a:lnTo>
                    <a:pt x="0" y="93"/>
                  </a:lnTo>
                  <a:lnTo>
                    <a:pt x="7" y="116"/>
                  </a:lnTo>
                  <a:lnTo>
                    <a:pt x="24" y="128"/>
                  </a:lnTo>
                  <a:lnTo>
                    <a:pt x="21" y="144"/>
                  </a:lnTo>
                  <a:lnTo>
                    <a:pt x="37" y="166"/>
                  </a:lnTo>
                  <a:lnTo>
                    <a:pt x="68" y="178"/>
                  </a:lnTo>
                  <a:lnTo>
                    <a:pt x="76" y="201"/>
                  </a:lnTo>
                  <a:lnTo>
                    <a:pt x="98" y="216"/>
                  </a:lnTo>
                  <a:lnTo>
                    <a:pt x="116" y="228"/>
                  </a:lnTo>
                  <a:lnTo>
                    <a:pt x="153" y="234"/>
                  </a:lnTo>
                  <a:lnTo>
                    <a:pt x="157" y="261"/>
                  </a:lnTo>
                  <a:lnTo>
                    <a:pt x="180" y="270"/>
                  </a:lnTo>
                  <a:lnTo>
                    <a:pt x="170" y="245"/>
                  </a:lnTo>
                  <a:lnTo>
                    <a:pt x="190" y="209"/>
                  </a:lnTo>
                  <a:lnTo>
                    <a:pt x="204" y="182"/>
                  </a:lnTo>
                  <a:lnTo>
                    <a:pt x="226" y="145"/>
                  </a:lnTo>
                  <a:lnTo>
                    <a:pt x="184" y="184"/>
                  </a:lnTo>
                  <a:lnTo>
                    <a:pt x="167" y="205"/>
                  </a:lnTo>
                  <a:lnTo>
                    <a:pt x="134" y="213"/>
                  </a:lnTo>
                  <a:lnTo>
                    <a:pt x="107" y="191"/>
                  </a:lnTo>
                  <a:lnTo>
                    <a:pt x="110" y="162"/>
                  </a:lnTo>
                  <a:lnTo>
                    <a:pt x="153" y="135"/>
                  </a:lnTo>
                  <a:lnTo>
                    <a:pt x="234" y="77"/>
                  </a:lnTo>
                  <a:lnTo>
                    <a:pt x="268" y="52"/>
                  </a:lnTo>
                  <a:lnTo>
                    <a:pt x="228" y="66"/>
                  </a:lnTo>
                  <a:lnTo>
                    <a:pt x="181" y="97"/>
                  </a:lnTo>
                  <a:lnTo>
                    <a:pt x="130" y="130"/>
                  </a:lnTo>
                  <a:lnTo>
                    <a:pt x="116" y="142"/>
                  </a:lnTo>
                  <a:lnTo>
                    <a:pt x="83" y="149"/>
                  </a:lnTo>
                  <a:lnTo>
                    <a:pt x="56" y="135"/>
                  </a:lnTo>
                  <a:lnTo>
                    <a:pt x="48" y="118"/>
                  </a:lnTo>
                  <a:lnTo>
                    <a:pt x="93" y="79"/>
                  </a:lnTo>
                  <a:lnTo>
                    <a:pt x="137" y="52"/>
                  </a:lnTo>
                  <a:lnTo>
                    <a:pt x="98" y="69"/>
                  </a:lnTo>
                  <a:lnTo>
                    <a:pt x="66" y="86"/>
                  </a:lnTo>
                  <a:lnTo>
                    <a:pt x="37" y="108"/>
                  </a:lnTo>
                  <a:lnTo>
                    <a:pt x="20" y="106"/>
                  </a:lnTo>
                  <a:lnTo>
                    <a:pt x="17" y="86"/>
                  </a:lnTo>
                  <a:lnTo>
                    <a:pt x="27" y="64"/>
                  </a:lnTo>
                  <a:lnTo>
                    <a:pt x="54" y="47"/>
                  </a:lnTo>
                  <a:lnTo>
                    <a:pt x="130" y="16"/>
                  </a:lnTo>
                  <a:lnTo>
                    <a:pt x="167" y="10"/>
                  </a:lnTo>
                  <a:lnTo>
                    <a:pt x="201" y="10"/>
                  </a:lnTo>
                  <a:lnTo>
                    <a:pt x="167" y="0"/>
                  </a:lnTo>
                  <a:lnTo>
                    <a:pt x="1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90"/>
            <p:cNvSpPr>
              <a:spLocks/>
            </p:cNvSpPr>
            <p:nvPr/>
          </p:nvSpPr>
          <p:spPr bwMode="auto">
            <a:xfrm>
              <a:off x="3330" y="3582"/>
              <a:ext cx="146" cy="217"/>
            </a:xfrm>
            <a:custGeom>
              <a:avLst/>
              <a:gdLst>
                <a:gd name="T0" fmla="*/ 33 w 439"/>
                <a:gd name="T1" fmla="*/ 13 h 433"/>
                <a:gd name="T2" fmla="*/ 27 w 439"/>
                <a:gd name="T3" fmla="*/ 26 h 433"/>
                <a:gd name="T4" fmla="*/ 19 w 439"/>
                <a:gd name="T5" fmla="*/ 39 h 433"/>
                <a:gd name="T6" fmla="*/ 0 w 439"/>
                <a:gd name="T7" fmla="*/ 66 h 433"/>
                <a:gd name="T8" fmla="*/ 21 w 439"/>
                <a:gd name="T9" fmla="*/ 47 h 433"/>
                <a:gd name="T10" fmla="*/ 26 w 439"/>
                <a:gd name="T11" fmla="*/ 48 h 433"/>
                <a:gd name="T12" fmla="*/ 26 w 439"/>
                <a:gd name="T13" fmla="*/ 68 h 433"/>
                <a:gd name="T14" fmla="*/ 18 w 439"/>
                <a:gd name="T15" fmla="*/ 90 h 433"/>
                <a:gd name="T16" fmla="*/ 13 w 439"/>
                <a:gd name="T17" fmla="*/ 103 h 433"/>
                <a:gd name="T18" fmla="*/ 26 w 439"/>
                <a:gd name="T19" fmla="*/ 100 h 433"/>
                <a:gd name="T20" fmla="*/ 111 w 439"/>
                <a:gd name="T21" fmla="*/ 217 h 433"/>
                <a:gd name="T22" fmla="*/ 146 w 439"/>
                <a:gd name="T23" fmla="*/ 192 h 433"/>
                <a:gd name="T24" fmla="*/ 115 w 439"/>
                <a:gd name="T25" fmla="*/ 210 h 433"/>
                <a:gd name="T26" fmla="*/ 24 w 439"/>
                <a:gd name="T27" fmla="*/ 88 h 433"/>
                <a:gd name="T28" fmla="*/ 30 w 439"/>
                <a:gd name="T29" fmla="*/ 72 h 433"/>
                <a:gd name="T30" fmla="*/ 31 w 439"/>
                <a:gd name="T31" fmla="*/ 54 h 433"/>
                <a:gd name="T32" fmla="*/ 30 w 439"/>
                <a:gd name="T33" fmla="*/ 45 h 433"/>
                <a:gd name="T34" fmla="*/ 24 w 439"/>
                <a:gd name="T35" fmla="*/ 39 h 433"/>
                <a:gd name="T36" fmla="*/ 35 w 439"/>
                <a:gd name="T37" fmla="*/ 22 h 433"/>
                <a:gd name="T38" fmla="*/ 35 w 439"/>
                <a:gd name="T39" fmla="*/ 8 h 433"/>
                <a:gd name="T40" fmla="*/ 31 w 439"/>
                <a:gd name="T41" fmla="*/ 0 h 433"/>
                <a:gd name="T42" fmla="*/ 20 w 439"/>
                <a:gd name="T43" fmla="*/ 6 h 433"/>
                <a:gd name="T44" fmla="*/ 29 w 439"/>
                <a:gd name="T45" fmla="*/ 5 h 433"/>
                <a:gd name="T46" fmla="*/ 33 w 439"/>
                <a:gd name="T47" fmla="*/ 13 h 433"/>
                <a:gd name="T48" fmla="*/ 33 w 439"/>
                <a:gd name="T49" fmla="*/ 13 h 433"/>
                <a:gd name="T50" fmla="*/ 33 w 439"/>
                <a:gd name="T51" fmla="*/ 13 h 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39" h="433">
                  <a:moveTo>
                    <a:pt x="98" y="25"/>
                  </a:moveTo>
                  <a:lnTo>
                    <a:pt x="80" y="52"/>
                  </a:lnTo>
                  <a:lnTo>
                    <a:pt x="56" y="77"/>
                  </a:lnTo>
                  <a:lnTo>
                    <a:pt x="0" y="132"/>
                  </a:lnTo>
                  <a:lnTo>
                    <a:pt x="63" y="94"/>
                  </a:lnTo>
                  <a:lnTo>
                    <a:pt x="78" y="95"/>
                  </a:lnTo>
                  <a:lnTo>
                    <a:pt x="77" y="136"/>
                  </a:lnTo>
                  <a:lnTo>
                    <a:pt x="53" y="180"/>
                  </a:lnTo>
                  <a:lnTo>
                    <a:pt x="40" y="205"/>
                  </a:lnTo>
                  <a:lnTo>
                    <a:pt x="78" y="199"/>
                  </a:lnTo>
                  <a:lnTo>
                    <a:pt x="333" y="433"/>
                  </a:lnTo>
                  <a:lnTo>
                    <a:pt x="439" y="384"/>
                  </a:lnTo>
                  <a:lnTo>
                    <a:pt x="346" y="420"/>
                  </a:lnTo>
                  <a:lnTo>
                    <a:pt x="73" y="175"/>
                  </a:lnTo>
                  <a:lnTo>
                    <a:pt x="90" y="144"/>
                  </a:lnTo>
                  <a:lnTo>
                    <a:pt x="92" y="107"/>
                  </a:lnTo>
                  <a:lnTo>
                    <a:pt x="90" y="90"/>
                  </a:lnTo>
                  <a:lnTo>
                    <a:pt x="73" y="77"/>
                  </a:lnTo>
                  <a:lnTo>
                    <a:pt x="105" y="43"/>
                  </a:lnTo>
                  <a:lnTo>
                    <a:pt x="105" y="16"/>
                  </a:lnTo>
                  <a:lnTo>
                    <a:pt x="92" y="0"/>
                  </a:lnTo>
                  <a:lnTo>
                    <a:pt x="60" y="12"/>
                  </a:lnTo>
                  <a:lnTo>
                    <a:pt x="88" y="9"/>
                  </a:lnTo>
                  <a:lnTo>
                    <a:pt x="9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91"/>
            <p:cNvSpPr>
              <a:spLocks/>
            </p:cNvSpPr>
            <p:nvPr/>
          </p:nvSpPr>
          <p:spPr bwMode="auto">
            <a:xfrm>
              <a:off x="3318" y="3683"/>
              <a:ext cx="54" cy="19"/>
            </a:xfrm>
            <a:custGeom>
              <a:avLst/>
              <a:gdLst>
                <a:gd name="T0" fmla="*/ 0 w 160"/>
                <a:gd name="T1" fmla="*/ 5 h 37"/>
                <a:gd name="T2" fmla="*/ 11 w 160"/>
                <a:gd name="T3" fmla="*/ 13 h 37"/>
                <a:gd name="T4" fmla="*/ 25 w 160"/>
                <a:gd name="T5" fmla="*/ 8 h 37"/>
                <a:gd name="T6" fmla="*/ 35 w 160"/>
                <a:gd name="T7" fmla="*/ 10 h 37"/>
                <a:gd name="T8" fmla="*/ 43 w 160"/>
                <a:gd name="T9" fmla="*/ 0 h 37"/>
                <a:gd name="T10" fmla="*/ 54 w 160"/>
                <a:gd name="T11" fmla="*/ 16 h 37"/>
                <a:gd name="T12" fmla="*/ 37 w 160"/>
                <a:gd name="T13" fmla="*/ 17 h 37"/>
                <a:gd name="T14" fmla="*/ 10 w 160"/>
                <a:gd name="T15" fmla="*/ 19 h 37"/>
                <a:gd name="T16" fmla="*/ 2 w 160"/>
                <a:gd name="T17" fmla="*/ 12 h 37"/>
                <a:gd name="T18" fmla="*/ 0 w 160"/>
                <a:gd name="T19" fmla="*/ 5 h 37"/>
                <a:gd name="T20" fmla="*/ 0 w 160"/>
                <a:gd name="T21" fmla="*/ 5 h 37"/>
                <a:gd name="T22" fmla="*/ 0 w 160"/>
                <a:gd name="T23" fmla="*/ 5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37">
                  <a:moveTo>
                    <a:pt x="0" y="9"/>
                  </a:moveTo>
                  <a:lnTo>
                    <a:pt x="32" y="26"/>
                  </a:lnTo>
                  <a:lnTo>
                    <a:pt x="75" y="16"/>
                  </a:lnTo>
                  <a:lnTo>
                    <a:pt x="105" y="20"/>
                  </a:lnTo>
                  <a:lnTo>
                    <a:pt x="127" y="0"/>
                  </a:lnTo>
                  <a:lnTo>
                    <a:pt x="160" y="31"/>
                  </a:lnTo>
                  <a:lnTo>
                    <a:pt x="110" y="34"/>
                  </a:lnTo>
                  <a:lnTo>
                    <a:pt x="31" y="37"/>
                  </a:lnTo>
                  <a:lnTo>
                    <a:pt x="7" y="23"/>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92"/>
            <p:cNvSpPr>
              <a:spLocks/>
            </p:cNvSpPr>
            <p:nvPr/>
          </p:nvSpPr>
          <p:spPr bwMode="auto">
            <a:xfrm>
              <a:off x="3286" y="3570"/>
              <a:ext cx="71" cy="35"/>
            </a:xfrm>
            <a:custGeom>
              <a:avLst/>
              <a:gdLst>
                <a:gd name="T0" fmla="*/ 0 w 213"/>
                <a:gd name="T1" fmla="*/ 35 h 70"/>
                <a:gd name="T2" fmla="*/ 34 w 213"/>
                <a:gd name="T3" fmla="*/ 5 h 70"/>
                <a:gd name="T4" fmla="*/ 44 w 213"/>
                <a:gd name="T5" fmla="*/ 1 h 70"/>
                <a:gd name="T6" fmla="*/ 63 w 213"/>
                <a:gd name="T7" fmla="*/ 0 h 70"/>
                <a:gd name="T8" fmla="*/ 68 w 213"/>
                <a:gd name="T9" fmla="*/ 4 h 70"/>
                <a:gd name="T10" fmla="*/ 71 w 213"/>
                <a:gd name="T11" fmla="*/ 12 h 70"/>
                <a:gd name="T12" fmla="*/ 61 w 213"/>
                <a:gd name="T13" fmla="*/ 22 h 70"/>
                <a:gd name="T14" fmla="*/ 65 w 213"/>
                <a:gd name="T15" fmla="*/ 12 h 70"/>
                <a:gd name="T16" fmla="*/ 61 w 213"/>
                <a:gd name="T17" fmla="*/ 4 h 70"/>
                <a:gd name="T18" fmla="*/ 41 w 213"/>
                <a:gd name="T19" fmla="*/ 6 h 70"/>
                <a:gd name="T20" fmla="*/ 30 w 213"/>
                <a:gd name="T21" fmla="*/ 13 h 70"/>
                <a:gd name="T22" fmla="*/ 0 w 213"/>
                <a:gd name="T23" fmla="*/ 35 h 70"/>
                <a:gd name="T24" fmla="*/ 0 w 213"/>
                <a:gd name="T25" fmla="*/ 35 h 70"/>
                <a:gd name="T26" fmla="*/ 0 w 213"/>
                <a:gd name="T27" fmla="*/ 35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70">
                  <a:moveTo>
                    <a:pt x="0" y="70"/>
                  </a:moveTo>
                  <a:lnTo>
                    <a:pt x="103" y="9"/>
                  </a:lnTo>
                  <a:lnTo>
                    <a:pt x="133" y="2"/>
                  </a:lnTo>
                  <a:lnTo>
                    <a:pt x="189" y="0"/>
                  </a:lnTo>
                  <a:lnTo>
                    <a:pt x="204" y="7"/>
                  </a:lnTo>
                  <a:lnTo>
                    <a:pt x="213" y="24"/>
                  </a:lnTo>
                  <a:lnTo>
                    <a:pt x="182" y="43"/>
                  </a:lnTo>
                  <a:lnTo>
                    <a:pt x="194" y="24"/>
                  </a:lnTo>
                  <a:lnTo>
                    <a:pt x="184" y="7"/>
                  </a:lnTo>
                  <a:lnTo>
                    <a:pt x="123" y="11"/>
                  </a:lnTo>
                  <a:lnTo>
                    <a:pt x="90" y="26"/>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93"/>
            <p:cNvSpPr>
              <a:spLocks/>
            </p:cNvSpPr>
            <p:nvPr/>
          </p:nvSpPr>
          <p:spPr bwMode="auto">
            <a:xfrm>
              <a:off x="3319" y="3561"/>
              <a:ext cx="16" cy="12"/>
            </a:xfrm>
            <a:custGeom>
              <a:avLst/>
              <a:gdLst>
                <a:gd name="T0" fmla="*/ 0 w 48"/>
                <a:gd name="T1" fmla="*/ 0 h 24"/>
                <a:gd name="T2" fmla="*/ 9 w 48"/>
                <a:gd name="T3" fmla="*/ 4 h 24"/>
                <a:gd name="T4" fmla="*/ 7 w 48"/>
                <a:gd name="T5" fmla="*/ 12 h 24"/>
                <a:gd name="T6" fmla="*/ 16 w 48"/>
                <a:gd name="T7" fmla="*/ 9 h 24"/>
                <a:gd name="T8" fmla="*/ 13 w 48"/>
                <a:gd name="T9" fmla="*/ 4 h 24"/>
                <a:gd name="T10" fmla="*/ 7 w 48"/>
                <a:gd name="T11" fmla="*/ 0 h 24"/>
                <a:gd name="T12" fmla="*/ 0 w 48"/>
                <a:gd name="T13" fmla="*/ 0 h 24"/>
                <a:gd name="T14" fmla="*/ 0 w 48"/>
                <a:gd name="T15" fmla="*/ 0 h 24"/>
                <a:gd name="T16" fmla="*/ 0 w 48"/>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24">
                  <a:moveTo>
                    <a:pt x="0" y="0"/>
                  </a:moveTo>
                  <a:lnTo>
                    <a:pt x="26" y="7"/>
                  </a:lnTo>
                  <a:lnTo>
                    <a:pt x="20" y="24"/>
                  </a:lnTo>
                  <a:lnTo>
                    <a:pt x="48" y="18"/>
                  </a:lnTo>
                  <a:lnTo>
                    <a:pt x="40" y="7"/>
                  </a:lnTo>
                  <a:lnTo>
                    <a:pt x="2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94"/>
            <p:cNvSpPr>
              <a:spLocks/>
            </p:cNvSpPr>
            <p:nvPr/>
          </p:nvSpPr>
          <p:spPr bwMode="auto">
            <a:xfrm>
              <a:off x="3506" y="3511"/>
              <a:ext cx="120" cy="80"/>
            </a:xfrm>
            <a:custGeom>
              <a:avLst/>
              <a:gdLst>
                <a:gd name="T0" fmla="*/ 0 w 362"/>
                <a:gd name="T1" fmla="*/ 37 h 158"/>
                <a:gd name="T2" fmla="*/ 9 w 362"/>
                <a:gd name="T3" fmla="*/ 45 h 158"/>
                <a:gd name="T4" fmla="*/ 20 w 362"/>
                <a:gd name="T5" fmla="*/ 42 h 158"/>
                <a:gd name="T6" fmla="*/ 41 w 362"/>
                <a:gd name="T7" fmla="*/ 27 h 158"/>
                <a:gd name="T8" fmla="*/ 59 w 362"/>
                <a:gd name="T9" fmla="*/ 9 h 158"/>
                <a:gd name="T10" fmla="*/ 70 w 362"/>
                <a:gd name="T11" fmla="*/ 3 h 158"/>
                <a:gd name="T12" fmla="*/ 87 w 362"/>
                <a:gd name="T13" fmla="*/ 0 h 158"/>
                <a:gd name="T14" fmla="*/ 120 w 362"/>
                <a:gd name="T15" fmla="*/ 2 h 158"/>
                <a:gd name="T16" fmla="*/ 74 w 362"/>
                <a:gd name="T17" fmla="*/ 6 h 158"/>
                <a:gd name="T18" fmla="*/ 64 w 362"/>
                <a:gd name="T19" fmla="*/ 12 h 158"/>
                <a:gd name="T20" fmla="*/ 46 w 362"/>
                <a:gd name="T21" fmla="*/ 27 h 158"/>
                <a:gd name="T22" fmla="*/ 32 w 362"/>
                <a:gd name="T23" fmla="*/ 42 h 158"/>
                <a:gd name="T24" fmla="*/ 32 w 362"/>
                <a:gd name="T25" fmla="*/ 59 h 158"/>
                <a:gd name="T26" fmla="*/ 35 w 362"/>
                <a:gd name="T27" fmla="*/ 71 h 158"/>
                <a:gd name="T28" fmla="*/ 38 w 362"/>
                <a:gd name="T29" fmla="*/ 80 h 158"/>
                <a:gd name="T30" fmla="*/ 29 w 362"/>
                <a:gd name="T31" fmla="*/ 70 h 158"/>
                <a:gd name="T32" fmla="*/ 27 w 362"/>
                <a:gd name="T33" fmla="*/ 60 h 158"/>
                <a:gd name="T34" fmla="*/ 29 w 362"/>
                <a:gd name="T35" fmla="*/ 44 h 158"/>
                <a:gd name="T36" fmla="*/ 11 w 362"/>
                <a:gd name="T37" fmla="*/ 50 h 158"/>
                <a:gd name="T38" fmla="*/ 3 w 362"/>
                <a:gd name="T39" fmla="*/ 47 h 158"/>
                <a:gd name="T40" fmla="*/ 0 w 362"/>
                <a:gd name="T41" fmla="*/ 37 h 158"/>
                <a:gd name="T42" fmla="*/ 0 w 362"/>
                <a:gd name="T43" fmla="*/ 37 h 158"/>
                <a:gd name="T44" fmla="*/ 0 w 362"/>
                <a:gd name="T45" fmla="*/ 37 h 1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62" h="158">
                  <a:moveTo>
                    <a:pt x="0" y="74"/>
                  </a:moveTo>
                  <a:lnTo>
                    <a:pt x="26" y="89"/>
                  </a:lnTo>
                  <a:lnTo>
                    <a:pt x="60" y="83"/>
                  </a:lnTo>
                  <a:lnTo>
                    <a:pt x="124" y="53"/>
                  </a:lnTo>
                  <a:lnTo>
                    <a:pt x="177" y="18"/>
                  </a:lnTo>
                  <a:lnTo>
                    <a:pt x="211" y="5"/>
                  </a:lnTo>
                  <a:lnTo>
                    <a:pt x="261" y="0"/>
                  </a:lnTo>
                  <a:lnTo>
                    <a:pt x="362" y="4"/>
                  </a:lnTo>
                  <a:lnTo>
                    <a:pt x="224" y="12"/>
                  </a:lnTo>
                  <a:lnTo>
                    <a:pt x="192" y="24"/>
                  </a:lnTo>
                  <a:lnTo>
                    <a:pt x="138" y="54"/>
                  </a:lnTo>
                  <a:lnTo>
                    <a:pt x="98" y="82"/>
                  </a:lnTo>
                  <a:lnTo>
                    <a:pt x="97" y="117"/>
                  </a:lnTo>
                  <a:lnTo>
                    <a:pt x="107" y="141"/>
                  </a:lnTo>
                  <a:lnTo>
                    <a:pt x="116" y="158"/>
                  </a:lnTo>
                  <a:lnTo>
                    <a:pt x="88" y="139"/>
                  </a:lnTo>
                  <a:lnTo>
                    <a:pt x="81" y="119"/>
                  </a:lnTo>
                  <a:lnTo>
                    <a:pt x="87" y="87"/>
                  </a:lnTo>
                  <a:lnTo>
                    <a:pt x="34" y="99"/>
                  </a:lnTo>
                  <a:lnTo>
                    <a:pt x="9" y="9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95"/>
            <p:cNvSpPr>
              <a:spLocks/>
            </p:cNvSpPr>
            <p:nvPr/>
          </p:nvSpPr>
          <p:spPr bwMode="auto">
            <a:xfrm>
              <a:off x="3524" y="3540"/>
              <a:ext cx="110" cy="141"/>
            </a:xfrm>
            <a:custGeom>
              <a:avLst/>
              <a:gdLst>
                <a:gd name="T0" fmla="*/ 64 w 328"/>
                <a:gd name="T1" fmla="*/ 75 h 282"/>
                <a:gd name="T2" fmla="*/ 59 w 328"/>
                <a:gd name="T3" fmla="*/ 62 h 282"/>
                <a:gd name="T4" fmla="*/ 60 w 328"/>
                <a:gd name="T5" fmla="*/ 52 h 282"/>
                <a:gd name="T6" fmla="*/ 77 w 328"/>
                <a:gd name="T7" fmla="*/ 43 h 282"/>
                <a:gd name="T8" fmla="*/ 89 w 328"/>
                <a:gd name="T9" fmla="*/ 41 h 282"/>
                <a:gd name="T10" fmla="*/ 110 w 328"/>
                <a:gd name="T11" fmla="*/ 39 h 282"/>
                <a:gd name="T12" fmla="*/ 91 w 328"/>
                <a:gd name="T13" fmla="*/ 35 h 282"/>
                <a:gd name="T14" fmla="*/ 73 w 328"/>
                <a:gd name="T15" fmla="*/ 37 h 282"/>
                <a:gd name="T16" fmla="*/ 61 w 328"/>
                <a:gd name="T17" fmla="*/ 43 h 282"/>
                <a:gd name="T18" fmla="*/ 52 w 328"/>
                <a:gd name="T19" fmla="*/ 50 h 282"/>
                <a:gd name="T20" fmla="*/ 50 w 328"/>
                <a:gd name="T21" fmla="*/ 65 h 282"/>
                <a:gd name="T22" fmla="*/ 37 w 328"/>
                <a:gd name="T23" fmla="*/ 54 h 282"/>
                <a:gd name="T24" fmla="*/ 35 w 328"/>
                <a:gd name="T25" fmla="*/ 41 h 282"/>
                <a:gd name="T26" fmla="*/ 37 w 328"/>
                <a:gd name="T27" fmla="*/ 26 h 282"/>
                <a:gd name="T28" fmla="*/ 46 w 328"/>
                <a:gd name="T29" fmla="*/ 19 h 282"/>
                <a:gd name="T30" fmla="*/ 59 w 328"/>
                <a:gd name="T31" fmla="*/ 8 h 282"/>
                <a:gd name="T32" fmla="*/ 92 w 328"/>
                <a:gd name="T33" fmla="*/ 5 h 282"/>
                <a:gd name="T34" fmla="*/ 108 w 328"/>
                <a:gd name="T35" fmla="*/ 6 h 282"/>
                <a:gd name="T36" fmla="*/ 98 w 328"/>
                <a:gd name="T37" fmla="*/ 1 h 282"/>
                <a:gd name="T38" fmla="*/ 86 w 328"/>
                <a:gd name="T39" fmla="*/ 0 h 282"/>
                <a:gd name="T40" fmla="*/ 54 w 328"/>
                <a:gd name="T41" fmla="*/ 5 h 282"/>
                <a:gd name="T42" fmla="*/ 33 w 328"/>
                <a:gd name="T43" fmla="*/ 23 h 282"/>
                <a:gd name="T44" fmla="*/ 24 w 328"/>
                <a:gd name="T45" fmla="*/ 36 h 282"/>
                <a:gd name="T46" fmla="*/ 19 w 328"/>
                <a:gd name="T47" fmla="*/ 43 h 282"/>
                <a:gd name="T48" fmla="*/ 3 w 328"/>
                <a:gd name="T49" fmla="*/ 14 h 282"/>
                <a:gd name="T50" fmla="*/ 0 w 328"/>
                <a:gd name="T51" fmla="*/ 16 h 282"/>
                <a:gd name="T52" fmla="*/ 25 w 328"/>
                <a:gd name="T53" fmla="*/ 69 h 282"/>
                <a:gd name="T54" fmla="*/ 23 w 328"/>
                <a:gd name="T55" fmla="*/ 53 h 282"/>
                <a:gd name="T56" fmla="*/ 29 w 328"/>
                <a:gd name="T57" fmla="*/ 43 h 282"/>
                <a:gd name="T58" fmla="*/ 34 w 328"/>
                <a:gd name="T59" fmla="*/ 59 h 282"/>
                <a:gd name="T60" fmla="*/ 90 w 328"/>
                <a:gd name="T61" fmla="*/ 141 h 282"/>
                <a:gd name="T62" fmla="*/ 64 w 328"/>
                <a:gd name="T63" fmla="*/ 75 h 282"/>
                <a:gd name="T64" fmla="*/ 64 w 328"/>
                <a:gd name="T65" fmla="*/ 75 h 282"/>
                <a:gd name="T66" fmla="*/ 64 w 328"/>
                <a:gd name="T67" fmla="*/ 75 h 2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8" h="282">
                  <a:moveTo>
                    <a:pt x="191" y="150"/>
                  </a:moveTo>
                  <a:lnTo>
                    <a:pt x="177" y="123"/>
                  </a:lnTo>
                  <a:lnTo>
                    <a:pt x="178" y="104"/>
                  </a:lnTo>
                  <a:lnTo>
                    <a:pt x="229" y="86"/>
                  </a:lnTo>
                  <a:lnTo>
                    <a:pt x="264" y="81"/>
                  </a:lnTo>
                  <a:lnTo>
                    <a:pt x="328" y="78"/>
                  </a:lnTo>
                  <a:lnTo>
                    <a:pt x="272" y="70"/>
                  </a:lnTo>
                  <a:lnTo>
                    <a:pt x="218" y="73"/>
                  </a:lnTo>
                  <a:lnTo>
                    <a:pt x="182" y="85"/>
                  </a:lnTo>
                  <a:lnTo>
                    <a:pt x="155" y="99"/>
                  </a:lnTo>
                  <a:lnTo>
                    <a:pt x="148" y="129"/>
                  </a:lnTo>
                  <a:lnTo>
                    <a:pt x="109" y="108"/>
                  </a:lnTo>
                  <a:lnTo>
                    <a:pt x="104" y="81"/>
                  </a:lnTo>
                  <a:lnTo>
                    <a:pt x="109" y="52"/>
                  </a:lnTo>
                  <a:lnTo>
                    <a:pt x="138" y="38"/>
                  </a:lnTo>
                  <a:lnTo>
                    <a:pt x="175" y="15"/>
                  </a:lnTo>
                  <a:lnTo>
                    <a:pt x="274" y="9"/>
                  </a:lnTo>
                  <a:lnTo>
                    <a:pt x="321" y="12"/>
                  </a:lnTo>
                  <a:lnTo>
                    <a:pt x="291" y="2"/>
                  </a:lnTo>
                  <a:lnTo>
                    <a:pt x="257" y="0"/>
                  </a:lnTo>
                  <a:lnTo>
                    <a:pt x="161" y="9"/>
                  </a:lnTo>
                  <a:lnTo>
                    <a:pt x="99" y="46"/>
                  </a:lnTo>
                  <a:lnTo>
                    <a:pt x="72" y="71"/>
                  </a:lnTo>
                  <a:lnTo>
                    <a:pt x="56" y="86"/>
                  </a:lnTo>
                  <a:lnTo>
                    <a:pt x="9" y="28"/>
                  </a:lnTo>
                  <a:lnTo>
                    <a:pt x="0" y="31"/>
                  </a:lnTo>
                  <a:lnTo>
                    <a:pt x="75" y="138"/>
                  </a:lnTo>
                  <a:lnTo>
                    <a:pt x="68" y="106"/>
                  </a:lnTo>
                  <a:lnTo>
                    <a:pt x="87" y="86"/>
                  </a:lnTo>
                  <a:lnTo>
                    <a:pt x="102" y="117"/>
                  </a:lnTo>
                  <a:lnTo>
                    <a:pt x="267" y="282"/>
                  </a:lnTo>
                  <a:lnTo>
                    <a:pt x="191"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96"/>
            <p:cNvSpPr>
              <a:spLocks/>
            </p:cNvSpPr>
            <p:nvPr/>
          </p:nvSpPr>
          <p:spPr bwMode="auto">
            <a:xfrm>
              <a:off x="3783" y="3347"/>
              <a:ext cx="66" cy="30"/>
            </a:xfrm>
            <a:custGeom>
              <a:avLst/>
              <a:gdLst>
                <a:gd name="T0" fmla="*/ 43 w 198"/>
                <a:gd name="T1" fmla="*/ 17 h 60"/>
                <a:gd name="T2" fmla="*/ 25 w 198"/>
                <a:gd name="T3" fmla="*/ 17 h 60"/>
                <a:gd name="T4" fmla="*/ 0 w 198"/>
                <a:gd name="T5" fmla="*/ 10 h 60"/>
                <a:gd name="T6" fmla="*/ 44 w 198"/>
                <a:gd name="T7" fmla="*/ 7 h 60"/>
                <a:gd name="T8" fmla="*/ 66 w 198"/>
                <a:gd name="T9" fmla="*/ 0 h 60"/>
                <a:gd name="T10" fmla="*/ 50 w 198"/>
                <a:gd name="T11" fmla="*/ 30 h 60"/>
                <a:gd name="T12" fmla="*/ 43 w 198"/>
                <a:gd name="T13" fmla="*/ 17 h 60"/>
                <a:gd name="T14" fmla="*/ 43 w 198"/>
                <a:gd name="T15" fmla="*/ 17 h 60"/>
                <a:gd name="T16" fmla="*/ 43 w 198"/>
                <a:gd name="T17" fmla="*/ 1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 h="60">
                  <a:moveTo>
                    <a:pt x="129" y="33"/>
                  </a:moveTo>
                  <a:lnTo>
                    <a:pt x="75" y="34"/>
                  </a:lnTo>
                  <a:lnTo>
                    <a:pt x="0" y="19"/>
                  </a:lnTo>
                  <a:lnTo>
                    <a:pt x="132" y="14"/>
                  </a:lnTo>
                  <a:lnTo>
                    <a:pt x="198" y="0"/>
                  </a:lnTo>
                  <a:lnTo>
                    <a:pt x="151" y="60"/>
                  </a:lnTo>
                  <a:lnTo>
                    <a:pt x="129"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Freeform 97"/>
            <p:cNvSpPr>
              <a:spLocks/>
            </p:cNvSpPr>
            <p:nvPr/>
          </p:nvSpPr>
          <p:spPr bwMode="auto">
            <a:xfrm>
              <a:off x="3653" y="3299"/>
              <a:ext cx="50" cy="57"/>
            </a:xfrm>
            <a:custGeom>
              <a:avLst/>
              <a:gdLst>
                <a:gd name="T0" fmla="*/ 2 w 150"/>
                <a:gd name="T1" fmla="*/ 44 h 114"/>
                <a:gd name="T2" fmla="*/ 0 w 150"/>
                <a:gd name="T3" fmla="*/ 57 h 114"/>
                <a:gd name="T4" fmla="*/ 10 w 150"/>
                <a:gd name="T5" fmla="*/ 53 h 114"/>
                <a:gd name="T6" fmla="*/ 21 w 150"/>
                <a:gd name="T7" fmla="*/ 52 h 114"/>
                <a:gd name="T8" fmla="*/ 50 w 150"/>
                <a:gd name="T9" fmla="*/ 53 h 114"/>
                <a:gd name="T10" fmla="*/ 18 w 150"/>
                <a:gd name="T11" fmla="*/ 44 h 114"/>
                <a:gd name="T12" fmla="*/ 15 w 150"/>
                <a:gd name="T13" fmla="*/ 30 h 114"/>
                <a:gd name="T14" fmla="*/ 18 w 150"/>
                <a:gd name="T15" fmla="*/ 0 h 114"/>
                <a:gd name="T16" fmla="*/ 4 w 150"/>
                <a:gd name="T17" fmla="*/ 19 h 114"/>
                <a:gd name="T18" fmla="*/ 2 w 150"/>
                <a:gd name="T19" fmla="*/ 44 h 114"/>
                <a:gd name="T20" fmla="*/ 2 w 150"/>
                <a:gd name="T21" fmla="*/ 44 h 114"/>
                <a:gd name="T22" fmla="*/ 2 w 150"/>
                <a:gd name="T23" fmla="*/ 44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0" h="114">
                  <a:moveTo>
                    <a:pt x="7" y="87"/>
                  </a:moveTo>
                  <a:lnTo>
                    <a:pt x="0" y="114"/>
                  </a:lnTo>
                  <a:lnTo>
                    <a:pt x="30" y="106"/>
                  </a:lnTo>
                  <a:lnTo>
                    <a:pt x="64" y="104"/>
                  </a:lnTo>
                  <a:lnTo>
                    <a:pt x="150" y="106"/>
                  </a:lnTo>
                  <a:lnTo>
                    <a:pt x="54" y="87"/>
                  </a:lnTo>
                  <a:lnTo>
                    <a:pt x="44" y="60"/>
                  </a:lnTo>
                  <a:lnTo>
                    <a:pt x="54" y="0"/>
                  </a:lnTo>
                  <a:lnTo>
                    <a:pt x="13" y="38"/>
                  </a:lnTo>
                  <a:lnTo>
                    <a:pt x="7"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Freeform 98"/>
            <p:cNvSpPr>
              <a:spLocks/>
            </p:cNvSpPr>
            <p:nvPr/>
          </p:nvSpPr>
          <p:spPr bwMode="auto">
            <a:xfrm>
              <a:off x="3666" y="3224"/>
              <a:ext cx="147" cy="95"/>
            </a:xfrm>
            <a:custGeom>
              <a:avLst/>
              <a:gdLst>
                <a:gd name="T0" fmla="*/ 0 w 441"/>
                <a:gd name="T1" fmla="*/ 36 h 192"/>
                <a:gd name="T2" fmla="*/ 8 w 441"/>
                <a:gd name="T3" fmla="*/ 40 h 192"/>
                <a:gd name="T4" fmla="*/ 20 w 441"/>
                <a:gd name="T5" fmla="*/ 49 h 192"/>
                <a:gd name="T6" fmla="*/ 17 w 441"/>
                <a:gd name="T7" fmla="*/ 76 h 192"/>
                <a:gd name="T8" fmla="*/ 27 w 441"/>
                <a:gd name="T9" fmla="*/ 95 h 192"/>
                <a:gd name="T10" fmla="*/ 23 w 441"/>
                <a:gd name="T11" fmla="*/ 69 h 192"/>
                <a:gd name="T12" fmla="*/ 25 w 441"/>
                <a:gd name="T13" fmla="*/ 48 h 192"/>
                <a:gd name="T14" fmla="*/ 51 w 441"/>
                <a:gd name="T15" fmla="*/ 51 h 192"/>
                <a:gd name="T16" fmla="*/ 78 w 441"/>
                <a:gd name="T17" fmla="*/ 51 h 192"/>
                <a:gd name="T18" fmla="*/ 111 w 441"/>
                <a:gd name="T19" fmla="*/ 44 h 192"/>
                <a:gd name="T20" fmla="*/ 126 w 441"/>
                <a:gd name="T21" fmla="*/ 29 h 192"/>
                <a:gd name="T22" fmla="*/ 147 w 441"/>
                <a:gd name="T23" fmla="*/ 0 h 192"/>
                <a:gd name="T24" fmla="*/ 122 w 441"/>
                <a:gd name="T25" fmla="*/ 29 h 192"/>
                <a:gd name="T26" fmla="*/ 101 w 441"/>
                <a:gd name="T27" fmla="*/ 39 h 192"/>
                <a:gd name="T28" fmla="*/ 70 w 441"/>
                <a:gd name="T29" fmla="*/ 42 h 192"/>
                <a:gd name="T30" fmla="*/ 53 w 441"/>
                <a:gd name="T31" fmla="*/ 46 h 192"/>
                <a:gd name="T32" fmla="*/ 32 w 441"/>
                <a:gd name="T33" fmla="*/ 46 h 192"/>
                <a:gd name="T34" fmla="*/ 15 w 441"/>
                <a:gd name="T35" fmla="*/ 40 h 192"/>
                <a:gd name="T36" fmla="*/ 0 w 441"/>
                <a:gd name="T37" fmla="*/ 36 h 192"/>
                <a:gd name="T38" fmla="*/ 0 w 441"/>
                <a:gd name="T39" fmla="*/ 36 h 192"/>
                <a:gd name="T40" fmla="*/ 0 w 441"/>
                <a:gd name="T41" fmla="*/ 36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1" h="192">
                  <a:moveTo>
                    <a:pt x="0" y="73"/>
                  </a:moveTo>
                  <a:lnTo>
                    <a:pt x="24" y="81"/>
                  </a:lnTo>
                  <a:lnTo>
                    <a:pt x="59" y="100"/>
                  </a:lnTo>
                  <a:lnTo>
                    <a:pt x="52" y="154"/>
                  </a:lnTo>
                  <a:lnTo>
                    <a:pt x="80" y="192"/>
                  </a:lnTo>
                  <a:lnTo>
                    <a:pt x="70" y="140"/>
                  </a:lnTo>
                  <a:lnTo>
                    <a:pt x="76" y="96"/>
                  </a:lnTo>
                  <a:lnTo>
                    <a:pt x="154" y="103"/>
                  </a:lnTo>
                  <a:lnTo>
                    <a:pt x="233" y="103"/>
                  </a:lnTo>
                  <a:lnTo>
                    <a:pt x="334" y="88"/>
                  </a:lnTo>
                  <a:lnTo>
                    <a:pt x="378" y="59"/>
                  </a:lnTo>
                  <a:lnTo>
                    <a:pt x="441" y="0"/>
                  </a:lnTo>
                  <a:lnTo>
                    <a:pt x="366" y="58"/>
                  </a:lnTo>
                  <a:lnTo>
                    <a:pt x="303" y="78"/>
                  </a:lnTo>
                  <a:lnTo>
                    <a:pt x="209" y="85"/>
                  </a:lnTo>
                  <a:lnTo>
                    <a:pt x="160" y="92"/>
                  </a:lnTo>
                  <a:lnTo>
                    <a:pt x="96" y="92"/>
                  </a:lnTo>
                  <a:lnTo>
                    <a:pt x="46" y="81"/>
                  </a:lnTo>
                  <a:lnTo>
                    <a:pt x="0"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99"/>
            <p:cNvSpPr>
              <a:spLocks/>
            </p:cNvSpPr>
            <p:nvPr/>
          </p:nvSpPr>
          <p:spPr bwMode="auto">
            <a:xfrm>
              <a:off x="3783" y="3175"/>
              <a:ext cx="51" cy="98"/>
            </a:xfrm>
            <a:custGeom>
              <a:avLst/>
              <a:gdLst>
                <a:gd name="T0" fmla="*/ 47 w 153"/>
                <a:gd name="T1" fmla="*/ 19 h 197"/>
                <a:gd name="T2" fmla="*/ 46 w 153"/>
                <a:gd name="T3" fmla="*/ 48 h 197"/>
                <a:gd name="T4" fmla="*/ 51 w 153"/>
                <a:gd name="T5" fmla="*/ 54 h 197"/>
                <a:gd name="T6" fmla="*/ 50 w 153"/>
                <a:gd name="T7" fmla="*/ 98 h 197"/>
                <a:gd name="T8" fmla="*/ 40 w 153"/>
                <a:gd name="T9" fmla="*/ 90 h 197"/>
                <a:gd name="T10" fmla="*/ 40 w 153"/>
                <a:gd name="T11" fmla="*/ 36 h 197"/>
                <a:gd name="T12" fmla="*/ 34 w 153"/>
                <a:gd name="T13" fmla="*/ 50 h 197"/>
                <a:gd name="T14" fmla="*/ 18 w 153"/>
                <a:gd name="T15" fmla="*/ 70 h 197"/>
                <a:gd name="T16" fmla="*/ 0 w 153"/>
                <a:gd name="T17" fmla="*/ 85 h 197"/>
                <a:gd name="T18" fmla="*/ 26 w 153"/>
                <a:gd name="T19" fmla="*/ 48 h 197"/>
                <a:gd name="T20" fmla="*/ 42 w 153"/>
                <a:gd name="T21" fmla="*/ 19 h 197"/>
                <a:gd name="T22" fmla="*/ 47 w 153"/>
                <a:gd name="T23" fmla="*/ 0 h 197"/>
                <a:gd name="T24" fmla="*/ 47 w 153"/>
                <a:gd name="T25" fmla="*/ 19 h 197"/>
                <a:gd name="T26" fmla="*/ 47 w 153"/>
                <a:gd name="T27" fmla="*/ 19 h 197"/>
                <a:gd name="T28" fmla="*/ 47 w 153"/>
                <a:gd name="T29" fmla="*/ 19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3" h="197">
                  <a:moveTo>
                    <a:pt x="141" y="39"/>
                  </a:moveTo>
                  <a:lnTo>
                    <a:pt x="139" y="96"/>
                  </a:lnTo>
                  <a:lnTo>
                    <a:pt x="153" y="108"/>
                  </a:lnTo>
                  <a:lnTo>
                    <a:pt x="151" y="197"/>
                  </a:lnTo>
                  <a:lnTo>
                    <a:pt x="119" y="181"/>
                  </a:lnTo>
                  <a:lnTo>
                    <a:pt x="120" y="73"/>
                  </a:lnTo>
                  <a:lnTo>
                    <a:pt x="102" y="100"/>
                  </a:lnTo>
                  <a:lnTo>
                    <a:pt x="55" y="141"/>
                  </a:lnTo>
                  <a:lnTo>
                    <a:pt x="0" y="171"/>
                  </a:lnTo>
                  <a:lnTo>
                    <a:pt x="79" y="97"/>
                  </a:lnTo>
                  <a:lnTo>
                    <a:pt x="127" y="39"/>
                  </a:lnTo>
                  <a:lnTo>
                    <a:pt x="140" y="0"/>
                  </a:lnTo>
                  <a:lnTo>
                    <a:pt x="141"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100"/>
            <p:cNvSpPr>
              <a:spLocks/>
            </p:cNvSpPr>
            <p:nvPr/>
          </p:nvSpPr>
          <p:spPr bwMode="auto">
            <a:xfrm>
              <a:off x="3638" y="3112"/>
              <a:ext cx="40" cy="152"/>
            </a:xfrm>
            <a:custGeom>
              <a:avLst/>
              <a:gdLst>
                <a:gd name="T0" fmla="*/ 40 w 119"/>
                <a:gd name="T1" fmla="*/ 152 h 305"/>
                <a:gd name="T2" fmla="*/ 28 w 119"/>
                <a:gd name="T3" fmla="*/ 143 h 305"/>
                <a:gd name="T4" fmla="*/ 25 w 119"/>
                <a:gd name="T5" fmla="*/ 132 h 305"/>
                <a:gd name="T6" fmla="*/ 22 w 119"/>
                <a:gd name="T7" fmla="*/ 116 h 305"/>
                <a:gd name="T8" fmla="*/ 11 w 119"/>
                <a:gd name="T9" fmla="*/ 94 h 305"/>
                <a:gd name="T10" fmla="*/ 8 w 119"/>
                <a:gd name="T11" fmla="*/ 74 h 305"/>
                <a:gd name="T12" fmla="*/ 4 w 119"/>
                <a:gd name="T13" fmla="*/ 35 h 305"/>
                <a:gd name="T14" fmla="*/ 5 w 119"/>
                <a:gd name="T15" fmla="*/ 17 h 305"/>
                <a:gd name="T16" fmla="*/ 9 w 119"/>
                <a:gd name="T17" fmla="*/ 0 h 305"/>
                <a:gd name="T18" fmla="*/ 1 w 119"/>
                <a:gd name="T19" fmla="*/ 20 h 305"/>
                <a:gd name="T20" fmla="*/ 0 w 119"/>
                <a:gd name="T21" fmla="*/ 43 h 305"/>
                <a:gd name="T22" fmla="*/ 6 w 119"/>
                <a:gd name="T23" fmla="*/ 76 h 305"/>
                <a:gd name="T24" fmla="*/ 9 w 119"/>
                <a:gd name="T25" fmla="*/ 95 h 305"/>
                <a:gd name="T26" fmla="*/ 19 w 119"/>
                <a:gd name="T27" fmla="*/ 119 h 305"/>
                <a:gd name="T28" fmla="*/ 23 w 119"/>
                <a:gd name="T29" fmla="*/ 138 h 305"/>
                <a:gd name="T30" fmla="*/ 28 w 119"/>
                <a:gd name="T31" fmla="*/ 148 h 305"/>
                <a:gd name="T32" fmla="*/ 40 w 119"/>
                <a:gd name="T33" fmla="*/ 152 h 305"/>
                <a:gd name="T34" fmla="*/ 40 w 119"/>
                <a:gd name="T35" fmla="*/ 152 h 305"/>
                <a:gd name="T36" fmla="*/ 40 w 119"/>
                <a:gd name="T37" fmla="*/ 152 h 3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9" h="305">
                  <a:moveTo>
                    <a:pt x="119" y="305"/>
                  </a:moveTo>
                  <a:lnTo>
                    <a:pt x="84" y="287"/>
                  </a:lnTo>
                  <a:lnTo>
                    <a:pt x="75" y="264"/>
                  </a:lnTo>
                  <a:lnTo>
                    <a:pt x="66" y="233"/>
                  </a:lnTo>
                  <a:lnTo>
                    <a:pt x="32" y="189"/>
                  </a:lnTo>
                  <a:lnTo>
                    <a:pt x="24" y="149"/>
                  </a:lnTo>
                  <a:lnTo>
                    <a:pt x="13" y="71"/>
                  </a:lnTo>
                  <a:lnTo>
                    <a:pt x="16" y="34"/>
                  </a:lnTo>
                  <a:lnTo>
                    <a:pt x="27" y="0"/>
                  </a:lnTo>
                  <a:lnTo>
                    <a:pt x="3" y="41"/>
                  </a:lnTo>
                  <a:lnTo>
                    <a:pt x="0" y="87"/>
                  </a:lnTo>
                  <a:lnTo>
                    <a:pt x="17" y="152"/>
                  </a:lnTo>
                  <a:lnTo>
                    <a:pt x="27" y="190"/>
                  </a:lnTo>
                  <a:lnTo>
                    <a:pt x="57" y="239"/>
                  </a:lnTo>
                  <a:lnTo>
                    <a:pt x="67" y="276"/>
                  </a:lnTo>
                  <a:lnTo>
                    <a:pt x="83" y="297"/>
                  </a:lnTo>
                  <a:lnTo>
                    <a:pt x="119"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101"/>
            <p:cNvSpPr>
              <a:spLocks/>
            </p:cNvSpPr>
            <p:nvPr/>
          </p:nvSpPr>
          <p:spPr bwMode="auto">
            <a:xfrm>
              <a:off x="3652" y="3184"/>
              <a:ext cx="73" cy="40"/>
            </a:xfrm>
            <a:custGeom>
              <a:avLst/>
              <a:gdLst>
                <a:gd name="T0" fmla="*/ 12 w 220"/>
                <a:gd name="T1" fmla="*/ 27 h 81"/>
                <a:gd name="T2" fmla="*/ 18 w 220"/>
                <a:gd name="T3" fmla="*/ 35 h 81"/>
                <a:gd name="T4" fmla="*/ 30 w 220"/>
                <a:gd name="T5" fmla="*/ 39 h 81"/>
                <a:gd name="T6" fmla="*/ 41 w 220"/>
                <a:gd name="T7" fmla="*/ 40 h 81"/>
                <a:gd name="T8" fmla="*/ 51 w 220"/>
                <a:gd name="T9" fmla="*/ 36 h 81"/>
                <a:gd name="T10" fmla="*/ 65 w 220"/>
                <a:gd name="T11" fmla="*/ 36 h 81"/>
                <a:gd name="T12" fmla="*/ 73 w 220"/>
                <a:gd name="T13" fmla="*/ 32 h 81"/>
                <a:gd name="T14" fmla="*/ 56 w 220"/>
                <a:gd name="T15" fmla="*/ 32 h 81"/>
                <a:gd name="T16" fmla="*/ 45 w 220"/>
                <a:gd name="T17" fmla="*/ 25 h 81"/>
                <a:gd name="T18" fmla="*/ 34 w 220"/>
                <a:gd name="T19" fmla="*/ 20 h 81"/>
                <a:gd name="T20" fmla="*/ 24 w 220"/>
                <a:gd name="T21" fmla="*/ 20 h 81"/>
                <a:gd name="T22" fmla="*/ 34 w 220"/>
                <a:gd name="T23" fmla="*/ 25 h 81"/>
                <a:gd name="T24" fmla="*/ 47 w 220"/>
                <a:gd name="T25" fmla="*/ 30 h 81"/>
                <a:gd name="T26" fmla="*/ 42 w 220"/>
                <a:gd name="T27" fmla="*/ 34 h 81"/>
                <a:gd name="T28" fmla="*/ 37 w 220"/>
                <a:gd name="T29" fmla="*/ 37 h 81"/>
                <a:gd name="T30" fmla="*/ 27 w 220"/>
                <a:gd name="T31" fmla="*/ 37 h 81"/>
                <a:gd name="T32" fmla="*/ 27 w 220"/>
                <a:gd name="T33" fmla="*/ 32 h 81"/>
                <a:gd name="T34" fmla="*/ 22 w 220"/>
                <a:gd name="T35" fmla="*/ 31 h 81"/>
                <a:gd name="T36" fmla="*/ 16 w 220"/>
                <a:gd name="T37" fmla="*/ 26 h 81"/>
                <a:gd name="T38" fmla="*/ 16 w 220"/>
                <a:gd name="T39" fmla="*/ 23 h 81"/>
                <a:gd name="T40" fmla="*/ 23 w 220"/>
                <a:gd name="T41" fmla="*/ 23 h 81"/>
                <a:gd name="T42" fmla="*/ 20 w 220"/>
                <a:gd name="T43" fmla="*/ 14 h 81"/>
                <a:gd name="T44" fmla="*/ 12 w 220"/>
                <a:gd name="T45" fmla="*/ 10 h 81"/>
                <a:gd name="T46" fmla="*/ 7 w 220"/>
                <a:gd name="T47" fmla="*/ 8 h 81"/>
                <a:gd name="T48" fmla="*/ 2 w 220"/>
                <a:gd name="T49" fmla="*/ 0 h 81"/>
                <a:gd name="T50" fmla="*/ 0 w 220"/>
                <a:gd name="T51" fmla="*/ 11 h 81"/>
                <a:gd name="T52" fmla="*/ 10 w 220"/>
                <a:gd name="T53" fmla="*/ 11 h 81"/>
                <a:gd name="T54" fmla="*/ 12 w 220"/>
                <a:gd name="T55" fmla="*/ 16 h 81"/>
                <a:gd name="T56" fmla="*/ 10 w 220"/>
                <a:gd name="T57" fmla="*/ 23 h 81"/>
                <a:gd name="T58" fmla="*/ 12 w 220"/>
                <a:gd name="T59" fmla="*/ 27 h 81"/>
                <a:gd name="T60" fmla="*/ 12 w 220"/>
                <a:gd name="T61" fmla="*/ 27 h 81"/>
                <a:gd name="T62" fmla="*/ 12 w 220"/>
                <a:gd name="T63" fmla="*/ 27 h 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0" h="81">
                  <a:moveTo>
                    <a:pt x="37" y="55"/>
                  </a:moveTo>
                  <a:lnTo>
                    <a:pt x="55" y="70"/>
                  </a:lnTo>
                  <a:lnTo>
                    <a:pt x="91" y="79"/>
                  </a:lnTo>
                  <a:lnTo>
                    <a:pt x="125" y="81"/>
                  </a:lnTo>
                  <a:lnTo>
                    <a:pt x="154" y="72"/>
                  </a:lnTo>
                  <a:lnTo>
                    <a:pt x="197" y="72"/>
                  </a:lnTo>
                  <a:lnTo>
                    <a:pt x="220" y="65"/>
                  </a:lnTo>
                  <a:lnTo>
                    <a:pt x="169" y="65"/>
                  </a:lnTo>
                  <a:lnTo>
                    <a:pt x="137" y="50"/>
                  </a:lnTo>
                  <a:lnTo>
                    <a:pt x="103" y="41"/>
                  </a:lnTo>
                  <a:lnTo>
                    <a:pt x="72" y="41"/>
                  </a:lnTo>
                  <a:lnTo>
                    <a:pt x="101" y="51"/>
                  </a:lnTo>
                  <a:lnTo>
                    <a:pt x="143" y="61"/>
                  </a:lnTo>
                  <a:lnTo>
                    <a:pt x="128" y="69"/>
                  </a:lnTo>
                  <a:lnTo>
                    <a:pt x="112" y="74"/>
                  </a:lnTo>
                  <a:lnTo>
                    <a:pt x="81" y="74"/>
                  </a:lnTo>
                  <a:lnTo>
                    <a:pt x="82" y="65"/>
                  </a:lnTo>
                  <a:lnTo>
                    <a:pt x="65" y="63"/>
                  </a:lnTo>
                  <a:lnTo>
                    <a:pt x="47" y="52"/>
                  </a:lnTo>
                  <a:lnTo>
                    <a:pt x="47" y="47"/>
                  </a:lnTo>
                  <a:lnTo>
                    <a:pt x="68" y="47"/>
                  </a:lnTo>
                  <a:lnTo>
                    <a:pt x="60" y="29"/>
                  </a:lnTo>
                  <a:lnTo>
                    <a:pt x="37" y="20"/>
                  </a:lnTo>
                  <a:lnTo>
                    <a:pt x="20" y="16"/>
                  </a:lnTo>
                  <a:lnTo>
                    <a:pt x="7" y="0"/>
                  </a:lnTo>
                  <a:lnTo>
                    <a:pt x="0" y="22"/>
                  </a:lnTo>
                  <a:lnTo>
                    <a:pt x="30" y="22"/>
                  </a:lnTo>
                  <a:lnTo>
                    <a:pt x="35" y="33"/>
                  </a:lnTo>
                  <a:lnTo>
                    <a:pt x="30" y="47"/>
                  </a:lnTo>
                  <a:lnTo>
                    <a:pt x="37"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102"/>
            <p:cNvSpPr>
              <a:spLocks/>
            </p:cNvSpPr>
            <p:nvPr/>
          </p:nvSpPr>
          <p:spPr bwMode="auto">
            <a:xfrm>
              <a:off x="3663" y="3167"/>
              <a:ext cx="33" cy="19"/>
            </a:xfrm>
            <a:custGeom>
              <a:avLst/>
              <a:gdLst>
                <a:gd name="T0" fmla="*/ 33 w 99"/>
                <a:gd name="T1" fmla="*/ 18 h 38"/>
                <a:gd name="T2" fmla="*/ 22 w 99"/>
                <a:gd name="T3" fmla="*/ 18 h 38"/>
                <a:gd name="T4" fmla="*/ 12 w 99"/>
                <a:gd name="T5" fmla="*/ 19 h 38"/>
                <a:gd name="T6" fmla="*/ 4 w 99"/>
                <a:gd name="T7" fmla="*/ 15 h 38"/>
                <a:gd name="T8" fmla="*/ 0 w 99"/>
                <a:gd name="T9" fmla="*/ 9 h 38"/>
                <a:gd name="T10" fmla="*/ 0 w 99"/>
                <a:gd name="T11" fmla="*/ 0 h 38"/>
                <a:gd name="T12" fmla="*/ 4 w 99"/>
                <a:gd name="T13" fmla="*/ 10 h 38"/>
                <a:gd name="T14" fmla="*/ 10 w 99"/>
                <a:gd name="T15" fmla="*/ 16 h 38"/>
                <a:gd name="T16" fmla="*/ 19 w 99"/>
                <a:gd name="T17" fmla="*/ 14 h 38"/>
                <a:gd name="T18" fmla="*/ 26 w 99"/>
                <a:gd name="T19" fmla="*/ 14 h 38"/>
                <a:gd name="T20" fmla="*/ 33 w 99"/>
                <a:gd name="T21" fmla="*/ 18 h 38"/>
                <a:gd name="T22" fmla="*/ 33 w 99"/>
                <a:gd name="T23" fmla="*/ 18 h 38"/>
                <a:gd name="T24" fmla="*/ 33 w 99"/>
                <a:gd name="T25" fmla="*/ 18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38">
                  <a:moveTo>
                    <a:pt x="99" y="35"/>
                  </a:moveTo>
                  <a:lnTo>
                    <a:pt x="65" y="35"/>
                  </a:lnTo>
                  <a:lnTo>
                    <a:pt x="37" y="38"/>
                  </a:lnTo>
                  <a:lnTo>
                    <a:pt x="13" y="30"/>
                  </a:lnTo>
                  <a:lnTo>
                    <a:pt x="1" y="18"/>
                  </a:lnTo>
                  <a:lnTo>
                    <a:pt x="0" y="0"/>
                  </a:lnTo>
                  <a:lnTo>
                    <a:pt x="11" y="20"/>
                  </a:lnTo>
                  <a:lnTo>
                    <a:pt x="31" y="31"/>
                  </a:lnTo>
                  <a:lnTo>
                    <a:pt x="57" y="27"/>
                  </a:lnTo>
                  <a:lnTo>
                    <a:pt x="78" y="28"/>
                  </a:lnTo>
                  <a:lnTo>
                    <a:pt x="99"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103"/>
            <p:cNvSpPr>
              <a:spLocks/>
            </p:cNvSpPr>
            <p:nvPr/>
          </p:nvSpPr>
          <p:spPr bwMode="auto">
            <a:xfrm>
              <a:off x="3687" y="3151"/>
              <a:ext cx="21" cy="35"/>
            </a:xfrm>
            <a:custGeom>
              <a:avLst/>
              <a:gdLst>
                <a:gd name="T0" fmla="*/ 6 w 65"/>
                <a:gd name="T1" fmla="*/ 34 h 70"/>
                <a:gd name="T2" fmla="*/ 12 w 65"/>
                <a:gd name="T3" fmla="*/ 35 h 70"/>
                <a:gd name="T4" fmla="*/ 18 w 65"/>
                <a:gd name="T5" fmla="*/ 34 h 70"/>
                <a:gd name="T6" fmla="*/ 21 w 65"/>
                <a:gd name="T7" fmla="*/ 29 h 70"/>
                <a:gd name="T8" fmla="*/ 21 w 65"/>
                <a:gd name="T9" fmla="*/ 21 h 70"/>
                <a:gd name="T10" fmla="*/ 16 w 65"/>
                <a:gd name="T11" fmla="*/ 15 h 70"/>
                <a:gd name="T12" fmla="*/ 11 w 65"/>
                <a:gd name="T13" fmla="*/ 11 h 70"/>
                <a:gd name="T14" fmla="*/ 11 w 65"/>
                <a:gd name="T15" fmla="*/ 0 h 70"/>
                <a:gd name="T16" fmla="*/ 8 w 65"/>
                <a:gd name="T17" fmla="*/ 8 h 70"/>
                <a:gd name="T18" fmla="*/ 4 w 65"/>
                <a:gd name="T19" fmla="*/ 16 h 70"/>
                <a:gd name="T20" fmla="*/ 10 w 65"/>
                <a:gd name="T21" fmla="*/ 19 h 70"/>
                <a:gd name="T22" fmla="*/ 15 w 65"/>
                <a:gd name="T23" fmla="*/ 21 h 70"/>
                <a:gd name="T24" fmla="*/ 16 w 65"/>
                <a:gd name="T25" fmla="*/ 26 h 70"/>
                <a:gd name="T26" fmla="*/ 11 w 65"/>
                <a:gd name="T27" fmla="*/ 32 h 70"/>
                <a:gd name="T28" fmla="*/ 0 w 65"/>
                <a:gd name="T29" fmla="*/ 32 h 70"/>
                <a:gd name="T30" fmla="*/ 6 w 65"/>
                <a:gd name="T31" fmla="*/ 34 h 70"/>
                <a:gd name="T32" fmla="*/ 6 w 65"/>
                <a:gd name="T33" fmla="*/ 34 h 70"/>
                <a:gd name="T34" fmla="*/ 6 w 65"/>
                <a:gd name="T35" fmla="*/ 34 h 7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 h="70">
                  <a:moveTo>
                    <a:pt x="18" y="67"/>
                  </a:moveTo>
                  <a:lnTo>
                    <a:pt x="37" y="70"/>
                  </a:lnTo>
                  <a:lnTo>
                    <a:pt x="55" y="67"/>
                  </a:lnTo>
                  <a:lnTo>
                    <a:pt x="64" y="57"/>
                  </a:lnTo>
                  <a:lnTo>
                    <a:pt x="65" y="41"/>
                  </a:lnTo>
                  <a:lnTo>
                    <a:pt x="48" y="30"/>
                  </a:lnTo>
                  <a:lnTo>
                    <a:pt x="34" y="21"/>
                  </a:lnTo>
                  <a:lnTo>
                    <a:pt x="34" y="0"/>
                  </a:lnTo>
                  <a:lnTo>
                    <a:pt x="24" y="16"/>
                  </a:lnTo>
                  <a:lnTo>
                    <a:pt x="11" y="31"/>
                  </a:lnTo>
                  <a:lnTo>
                    <a:pt x="31" y="37"/>
                  </a:lnTo>
                  <a:lnTo>
                    <a:pt x="45" y="41"/>
                  </a:lnTo>
                  <a:lnTo>
                    <a:pt x="48" y="52"/>
                  </a:lnTo>
                  <a:lnTo>
                    <a:pt x="35" y="63"/>
                  </a:lnTo>
                  <a:lnTo>
                    <a:pt x="0" y="63"/>
                  </a:lnTo>
                  <a:lnTo>
                    <a:pt x="18"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104"/>
            <p:cNvSpPr>
              <a:spLocks/>
            </p:cNvSpPr>
            <p:nvPr/>
          </p:nvSpPr>
          <p:spPr bwMode="auto">
            <a:xfrm>
              <a:off x="3666" y="3094"/>
              <a:ext cx="21" cy="67"/>
            </a:xfrm>
            <a:custGeom>
              <a:avLst/>
              <a:gdLst>
                <a:gd name="T0" fmla="*/ 21 w 62"/>
                <a:gd name="T1" fmla="*/ 14 h 135"/>
                <a:gd name="T2" fmla="*/ 19 w 62"/>
                <a:gd name="T3" fmla="*/ 27 h 135"/>
                <a:gd name="T4" fmla="*/ 9 w 62"/>
                <a:gd name="T5" fmla="*/ 47 h 135"/>
                <a:gd name="T6" fmla="*/ 0 w 62"/>
                <a:gd name="T7" fmla="*/ 67 h 135"/>
                <a:gd name="T8" fmla="*/ 8 w 62"/>
                <a:gd name="T9" fmla="*/ 44 h 135"/>
                <a:gd name="T10" fmla="*/ 16 w 62"/>
                <a:gd name="T11" fmla="*/ 24 h 135"/>
                <a:gd name="T12" fmla="*/ 16 w 62"/>
                <a:gd name="T13" fmla="*/ 9 h 135"/>
                <a:gd name="T14" fmla="*/ 14 w 62"/>
                <a:gd name="T15" fmla="*/ 0 h 135"/>
                <a:gd name="T16" fmla="*/ 19 w 62"/>
                <a:gd name="T17" fmla="*/ 6 h 135"/>
                <a:gd name="T18" fmla="*/ 21 w 62"/>
                <a:gd name="T19" fmla="*/ 14 h 135"/>
                <a:gd name="T20" fmla="*/ 21 w 62"/>
                <a:gd name="T21" fmla="*/ 14 h 135"/>
                <a:gd name="T22" fmla="*/ 21 w 62"/>
                <a:gd name="T23" fmla="*/ 14 h 1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 h="135">
                  <a:moveTo>
                    <a:pt x="62" y="29"/>
                  </a:moveTo>
                  <a:lnTo>
                    <a:pt x="57" y="54"/>
                  </a:lnTo>
                  <a:lnTo>
                    <a:pt x="28" y="95"/>
                  </a:lnTo>
                  <a:lnTo>
                    <a:pt x="0" y="135"/>
                  </a:lnTo>
                  <a:lnTo>
                    <a:pt x="23" y="89"/>
                  </a:lnTo>
                  <a:lnTo>
                    <a:pt x="48" y="48"/>
                  </a:lnTo>
                  <a:lnTo>
                    <a:pt x="47" y="18"/>
                  </a:lnTo>
                  <a:lnTo>
                    <a:pt x="40" y="0"/>
                  </a:lnTo>
                  <a:lnTo>
                    <a:pt x="57" y="12"/>
                  </a:lnTo>
                  <a:lnTo>
                    <a:pt x="62"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105"/>
            <p:cNvSpPr>
              <a:spLocks/>
            </p:cNvSpPr>
            <p:nvPr/>
          </p:nvSpPr>
          <p:spPr bwMode="auto">
            <a:xfrm>
              <a:off x="3707" y="3102"/>
              <a:ext cx="75" cy="22"/>
            </a:xfrm>
            <a:custGeom>
              <a:avLst/>
              <a:gdLst>
                <a:gd name="T0" fmla="*/ 9 w 223"/>
                <a:gd name="T1" fmla="*/ 0 h 44"/>
                <a:gd name="T2" fmla="*/ 31 w 223"/>
                <a:gd name="T3" fmla="*/ 0 h 44"/>
                <a:gd name="T4" fmla="*/ 48 w 223"/>
                <a:gd name="T5" fmla="*/ 1 h 44"/>
                <a:gd name="T6" fmla="*/ 60 w 223"/>
                <a:gd name="T7" fmla="*/ 8 h 44"/>
                <a:gd name="T8" fmla="*/ 75 w 223"/>
                <a:gd name="T9" fmla="*/ 22 h 44"/>
                <a:gd name="T10" fmla="*/ 62 w 223"/>
                <a:gd name="T11" fmla="*/ 16 h 44"/>
                <a:gd name="T12" fmla="*/ 45 w 223"/>
                <a:gd name="T13" fmla="*/ 6 h 44"/>
                <a:gd name="T14" fmla="*/ 50 w 223"/>
                <a:gd name="T15" fmla="*/ 13 h 44"/>
                <a:gd name="T16" fmla="*/ 41 w 223"/>
                <a:gd name="T17" fmla="*/ 10 h 44"/>
                <a:gd name="T18" fmla="*/ 26 w 223"/>
                <a:gd name="T19" fmla="*/ 10 h 44"/>
                <a:gd name="T20" fmla="*/ 11 w 223"/>
                <a:gd name="T21" fmla="*/ 8 h 44"/>
                <a:gd name="T22" fmla="*/ 0 w 223"/>
                <a:gd name="T23" fmla="*/ 8 h 44"/>
                <a:gd name="T24" fmla="*/ 9 w 223"/>
                <a:gd name="T25" fmla="*/ 0 h 44"/>
                <a:gd name="T26" fmla="*/ 9 w 223"/>
                <a:gd name="T27" fmla="*/ 0 h 44"/>
                <a:gd name="T28" fmla="*/ 9 w 223"/>
                <a:gd name="T29" fmla="*/ 0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3" h="44">
                  <a:moveTo>
                    <a:pt x="27" y="0"/>
                  </a:moveTo>
                  <a:lnTo>
                    <a:pt x="91" y="0"/>
                  </a:lnTo>
                  <a:lnTo>
                    <a:pt x="142" y="2"/>
                  </a:lnTo>
                  <a:lnTo>
                    <a:pt x="179" y="15"/>
                  </a:lnTo>
                  <a:lnTo>
                    <a:pt x="223" y="44"/>
                  </a:lnTo>
                  <a:lnTo>
                    <a:pt x="183" y="32"/>
                  </a:lnTo>
                  <a:lnTo>
                    <a:pt x="133" y="12"/>
                  </a:lnTo>
                  <a:lnTo>
                    <a:pt x="149" y="25"/>
                  </a:lnTo>
                  <a:lnTo>
                    <a:pt x="122" y="19"/>
                  </a:lnTo>
                  <a:lnTo>
                    <a:pt x="78" y="20"/>
                  </a:lnTo>
                  <a:lnTo>
                    <a:pt x="34" y="15"/>
                  </a:lnTo>
                  <a:lnTo>
                    <a:pt x="0" y="15"/>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 name="Freeform 106"/>
            <p:cNvSpPr>
              <a:spLocks/>
            </p:cNvSpPr>
            <p:nvPr/>
          </p:nvSpPr>
          <p:spPr bwMode="auto">
            <a:xfrm>
              <a:off x="3648" y="3069"/>
              <a:ext cx="29" cy="28"/>
            </a:xfrm>
            <a:custGeom>
              <a:avLst/>
              <a:gdLst>
                <a:gd name="T0" fmla="*/ 0 w 86"/>
                <a:gd name="T1" fmla="*/ 13 h 56"/>
                <a:gd name="T2" fmla="*/ 7 w 86"/>
                <a:gd name="T3" fmla="*/ 19 h 56"/>
                <a:gd name="T4" fmla="*/ 19 w 86"/>
                <a:gd name="T5" fmla="*/ 23 h 56"/>
                <a:gd name="T6" fmla="*/ 29 w 86"/>
                <a:gd name="T7" fmla="*/ 28 h 56"/>
                <a:gd name="T8" fmla="*/ 20 w 86"/>
                <a:gd name="T9" fmla="*/ 17 h 56"/>
                <a:gd name="T10" fmla="*/ 6 w 86"/>
                <a:gd name="T11" fmla="*/ 6 h 56"/>
                <a:gd name="T12" fmla="*/ 1 w 86"/>
                <a:gd name="T13" fmla="*/ 0 h 56"/>
                <a:gd name="T14" fmla="*/ 0 w 86"/>
                <a:gd name="T15" fmla="*/ 13 h 56"/>
                <a:gd name="T16" fmla="*/ 0 w 86"/>
                <a:gd name="T17" fmla="*/ 13 h 56"/>
                <a:gd name="T18" fmla="*/ 0 w 86"/>
                <a:gd name="T19" fmla="*/ 13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56">
                  <a:moveTo>
                    <a:pt x="0" y="25"/>
                  </a:moveTo>
                  <a:lnTo>
                    <a:pt x="22" y="38"/>
                  </a:lnTo>
                  <a:lnTo>
                    <a:pt x="56" y="45"/>
                  </a:lnTo>
                  <a:lnTo>
                    <a:pt x="86" y="56"/>
                  </a:lnTo>
                  <a:lnTo>
                    <a:pt x="58" y="33"/>
                  </a:lnTo>
                  <a:lnTo>
                    <a:pt x="18" y="11"/>
                  </a:lnTo>
                  <a:lnTo>
                    <a:pt x="3"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Freeform 107"/>
            <p:cNvSpPr>
              <a:spLocks/>
            </p:cNvSpPr>
            <p:nvPr/>
          </p:nvSpPr>
          <p:spPr bwMode="auto">
            <a:xfrm>
              <a:off x="3644" y="3093"/>
              <a:ext cx="35" cy="24"/>
            </a:xfrm>
            <a:custGeom>
              <a:avLst/>
              <a:gdLst>
                <a:gd name="T0" fmla="*/ 11 w 106"/>
                <a:gd name="T1" fmla="*/ 0 h 47"/>
                <a:gd name="T2" fmla="*/ 8 w 106"/>
                <a:gd name="T3" fmla="*/ 11 h 47"/>
                <a:gd name="T4" fmla="*/ 4 w 106"/>
                <a:gd name="T5" fmla="*/ 12 h 47"/>
                <a:gd name="T6" fmla="*/ 0 w 106"/>
                <a:gd name="T7" fmla="*/ 13 h 47"/>
                <a:gd name="T8" fmla="*/ 6 w 106"/>
                <a:gd name="T9" fmla="*/ 18 h 47"/>
                <a:gd name="T10" fmla="*/ 13 w 106"/>
                <a:gd name="T11" fmla="*/ 18 h 47"/>
                <a:gd name="T12" fmla="*/ 18 w 106"/>
                <a:gd name="T13" fmla="*/ 24 h 47"/>
                <a:gd name="T14" fmla="*/ 24 w 106"/>
                <a:gd name="T15" fmla="*/ 24 h 47"/>
                <a:gd name="T16" fmla="*/ 29 w 106"/>
                <a:gd name="T17" fmla="*/ 24 h 47"/>
                <a:gd name="T18" fmla="*/ 35 w 106"/>
                <a:gd name="T19" fmla="*/ 22 h 47"/>
                <a:gd name="T20" fmla="*/ 28 w 106"/>
                <a:gd name="T21" fmla="*/ 14 h 47"/>
                <a:gd name="T22" fmla="*/ 19 w 106"/>
                <a:gd name="T23" fmla="*/ 11 h 47"/>
                <a:gd name="T24" fmla="*/ 12 w 106"/>
                <a:gd name="T25" fmla="*/ 12 h 47"/>
                <a:gd name="T26" fmla="*/ 13 w 106"/>
                <a:gd name="T27" fmla="*/ 5 h 47"/>
                <a:gd name="T28" fmla="*/ 11 w 106"/>
                <a:gd name="T29" fmla="*/ 0 h 47"/>
                <a:gd name="T30" fmla="*/ 11 w 106"/>
                <a:gd name="T31" fmla="*/ 0 h 47"/>
                <a:gd name="T32" fmla="*/ 11 w 106"/>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47">
                  <a:moveTo>
                    <a:pt x="33" y="0"/>
                  </a:moveTo>
                  <a:lnTo>
                    <a:pt x="24" y="21"/>
                  </a:lnTo>
                  <a:lnTo>
                    <a:pt x="11" y="23"/>
                  </a:lnTo>
                  <a:lnTo>
                    <a:pt x="0" y="26"/>
                  </a:lnTo>
                  <a:lnTo>
                    <a:pt x="18" y="36"/>
                  </a:lnTo>
                  <a:lnTo>
                    <a:pt x="40" y="36"/>
                  </a:lnTo>
                  <a:lnTo>
                    <a:pt x="54" y="47"/>
                  </a:lnTo>
                  <a:lnTo>
                    <a:pt x="72" y="47"/>
                  </a:lnTo>
                  <a:lnTo>
                    <a:pt x="89" y="47"/>
                  </a:lnTo>
                  <a:lnTo>
                    <a:pt x="106" y="44"/>
                  </a:lnTo>
                  <a:lnTo>
                    <a:pt x="84" y="27"/>
                  </a:lnTo>
                  <a:lnTo>
                    <a:pt x="57" y="21"/>
                  </a:lnTo>
                  <a:lnTo>
                    <a:pt x="35" y="23"/>
                  </a:lnTo>
                  <a:lnTo>
                    <a:pt x="40" y="1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 name="Freeform 108"/>
            <p:cNvSpPr>
              <a:spLocks/>
            </p:cNvSpPr>
            <p:nvPr/>
          </p:nvSpPr>
          <p:spPr bwMode="auto">
            <a:xfrm>
              <a:off x="3722" y="3109"/>
              <a:ext cx="49" cy="33"/>
            </a:xfrm>
            <a:custGeom>
              <a:avLst/>
              <a:gdLst>
                <a:gd name="T0" fmla="*/ 11 w 148"/>
                <a:gd name="T1" fmla="*/ 18 h 65"/>
                <a:gd name="T2" fmla="*/ 16 w 148"/>
                <a:gd name="T3" fmla="*/ 17 h 65"/>
                <a:gd name="T4" fmla="*/ 19 w 148"/>
                <a:gd name="T5" fmla="*/ 19 h 65"/>
                <a:gd name="T6" fmla="*/ 26 w 148"/>
                <a:gd name="T7" fmla="*/ 19 h 65"/>
                <a:gd name="T8" fmla="*/ 34 w 148"/>
                <a:gd name="T9" fmla="*/ 24 h 65"/>
                <a:gd name="T10" fmla="*/ 29 w 148"/>
                <a:gd name="T11" fmla="*/ 16 h 65"/>
                <a:gd name="T12" fmla="*/ 43 w 148"/>
                <a:gd name="T13" fmla="*/ 27 h 65"/>
                <a:gd name="T14" fmla="*/ 49 w 148"/>
                <a:gd name="T15" fmla="*/ 27 h 65"/>
                <a:gd name="T16" fmla="*/ 36 w 148"/>
                <a:gd name="T17" fmla="*/ 33 h 65"/>
                <a:gd name="T18" fmla="*/ 26 w 148"/>
                <a:gd name="T19" fmla="*/ 33 h 65"/>
                <a:gd name="T20" fmla="*/ 21 w 148"/>
                <a:gd name="T21" fmla="*/ 30 h 65"/>
                <a:gd name="T22" fmla="*/ 10 w 148"/>
                <a:gd name="T23" fmla="*/ 27 h 65"/>
                <a:gd name="T24" fmla="*/ 15 w 148"/>
                <a:gd name="T25" fmla="*/ 23 h 65"/>
                <a:gd name="T26" fmla="*/ 5 w 148"/>
                <a:gd name="T27" fmla="*/ 19 h 65"/>
                <a:gd name="T28" fmla="*/ 10 w 148"/>
                <a:gd name="T29" fmla="*/ 15 h 65"/>
                <a:gd name="T30" fmla="*/ 0 w 148"/>
                <a:gd name="T31" fmla="*/ 0 h 65"/>
                <a:gd name="T32" fmla="*/ 9 w 148"/>
                <a:gd name="T33" fmla="*/ 1 h 65"/>
                <a:gd name="T34" fmla="*/ 12 w 148"/>
                <a:gd name="T35" fmla="*/ 12 h 65"/>
                <a:gd name="T36" fmla="*/ 18 w 148"/>
                <a:gd name="T37" fmla="*/ 14 h 65"/>
                <a:gd name="T38" fmla="*/ 11 w 148"/>
                <a:gd name="T39" fmla="*/ 18 h 65"/>
                <a:gd name="T40" fmla="*/ 11 w 148"/>
                <a:gd name="T41" fmla="*/ 18 h 65"/>
                <a:gd name="T42" fmla="*/ 11 w 148"/>
                <a:gd name="T43" fmla="*/ 18 h 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8" h="65">
                  <a:moveTo>
                    <a:pt x="34" y="36"/>
                  </a:moveTo>
                  <a:lnTo>
                    <a:pt x="48" y="34"/>
                  </a:lnTo>
                  <a:lnTo>
                    <a:pt x="58" y="37"/>
                  </a:lnTo>
                  <a:lnTo>
                    <a:pt x="80" y="38"/>
                  </a:lnTo>
                  <a:lnTo>
                    <a:pt x="104" y="47"/>
                  </a:lnTo>
                  <a:lnTo>
                    <a:pt x="87" y="31"/>
                  </a:lnTo>
                  <a:lnTo>
                    <a:pt x="129" y="53"/>
                  </a:lnTo>
                  <a:lnTo>
                    <a:pt x="148" y="54"/>
                  </a:lnTo>
                  <a:lnTo>
                    <a:pt x="110" y="65"/>
                  </a:lnTo>
                  <a:lnTo>
                    <a:pt x="80" y="65"/>
                  </a:lnTo>
                  <a:lnTo>
                    <a:pt x="63" y="60"/>
                  </a:lnTo>
                  <a:lnTo>
                    <a:pt x="31" y="54"/>
                  </a:lnTo>
                  <a:lnTo>
                    <a:pt x="44" y="45"/>
                  </a:lnTo>
                  <a:lnTo>
                    <a:pt x="14" y="38"/>
                  </a:lnTo>
                  <a:lnTo>
                    <a:pt x="29" y="29"/>
                  </a:lnTo>
                  <a:lnTo>
                    <a:pt x="0" y="0"/>
                  </a:lnTo>
                  <a:lnTo>
                    <a:pt x="28" y="1"/>
                  </a:lnTo>
                  <a:lnTo>
                    <a:pt x="35" y="23"/>
                  </a:lnTo>
                  <a:lnTo>
                    <a:pt x="53" y="28"/>
                  </a:lnTo>
                  <a:lnTo>
                    <a:pt x="3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Freeform 109"/>
            <p:cNvSpPr>
              <a:spLocks/>
            </p:cNvSpPr>
            <p:nvPr/>
          </p:nvSpPr>
          <p:spPr bwMode="auto">
            <a:xfrm>
              <a:off x="3670" y="3198"/>
              <a:ext cx="23" cy="14"/>
            </a:xfrm>
            <a:custGeom>
              <a:avLst/>
              <a:gdLst>
                <a:gd name="T0" fmla="*/ 23 w 71"/>
                <a:gd name="T1" fmla="*/ 14 h 27"/>
                <a:gd name="T2" fmla="*/ 5 w 71"/>
                <a:gd name="T3" fmla="*/ 10 h 27"/>
                <a:gd name="T4" fmla="*/ 0 w 71"/>
                <a:gd name="T5" fmla="*/ 0 h 27"/>
                <a:gd name="T6" fmla="*/ 7 w 71"/>
                <a:gd name="T7" fmla="*/ 6 h 27"/>
                <a:gd name="T8" fmla="*/ 17 w 71"/>
                <a:gd name="T9" fmla="*/ 6 h 27"/>
                <a:gd name="T10" fmla="*/ 23 w 71"/>
                <a:gd name="T11" fmla="*/ 14 h 27"/>
                <a:gd name="T12" fmla="*/ 23 w 71"/>
                <a:gd name="T13" fmla="*/ 14 h 27"/>
                <a:gd name="T14" fmla="*/ 23 w 71"/>
                <a:gd name="T15" fmla="*/ 14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27">
                  <a:moveTo>
                    <a:pt x="71" y="27"/>
                  </a:moveTo>
                  <a:lnTo>
                    <a:pt x="15" y="20"/>
                  </a:lnTo>
                  <a:lnTo>
                    <a:pt x="0" y="0"/>
                  </a:lnTo>
                  <a:lnTo>
                    <a:pt x="23" y="12"/>
                  </a:lnTo>
                  <a:lnTo>
                    <a:pt x="51" y="12"/>
                  </a:lnTo>
                  <a:lnTo>
                    <a:pt x="7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 name="Freeform 110"/>
            <p:cNvSpPr>
              <a:spLocks/>
            </p:cNvSpPr>
            <p:nvPr/>
          </p:nvSpPr>
          <p:spPr bwMode="auto">
            <a:xfrm>
              <a:off x="3633" y="2857"/>
              <a:ext cx="262" cy="207"/>
            </a:xfrm>
            <a:custGeom>
              <a:avLst/>
              <a:gdLst>
                <a:gd name="T0" fmla="*/ 13 w 786"/>
                <a:gd name="T1" fmla="*/ 205 h 415"/>
                <a:gd name="T2" fmla="*/ 5 w 786"/>
                <a:gd name="T3" fmla="*/ 188 h 415"/>
                <a:gd name="T4" fmla="*/ 15 w 786"/>
                <a:gd name="T5" fmla="*/ 160 h 415"/>
                <a:gd name="T6" fmla="*/ 0 w 786"/>
                <a:gd name="T7" fmla="*/ 143 h 415"/>
                <a:gd name="T8" fmla="*/ 6 w 786"/>
                <a:gd name="T9" fmla="*/ 104 h 415"/>
                <a:gd name="T10" fmla="*/ 23 w 786"/>
                <a:gd name="T11" fmla="*/ 92 h 415"/>
                <a:gd name="T12" fmla="*/ 31 w 786"/>
                <a:gd name="T13" fmla="*/ 47 h 415"/>
                <a:gd name="T14" fmla="*/ 80 w 786"/>
                <a:gd name="T15" fmla="*/ 1 h 415"/>
                <a:gd name="T16" fmla="*/ 138 w 786"/>
                <a:gd name="T17" fmla="*/ 8 h 415"/>
                <a:gd name="T18" fmla="*/ 168 w 786"/>
                <a:gd name="T19" fmla="*/ 0 h 415"/>
                <a:gd name="T20" fmla="*/ 182 w 786"/>
                <a:gd name="T21" fmla="*/ 4 h 415"/>
                <a:gd name="T22" fmla="*/ 220 w 786"/>
                <a:gd name="T23" fmla="*/ 23 h 415"/>
                <a:gd name="T24" fmla="*/ 238 w 786"/>
                <a:gd name="T25" fmla="*/ 34 h 415"/>
                <a:gd name="T26" fmla="*/ 241 w 786"/>
                <a:gd name="T27" fmla="*/ 46 h 415"/>
                <a:gd name="T28" fmla="*/ 261 w 786"/>
                <a:gd name="T29" fmla="*/ 68 h 415"/>
                <a:gd name="T30" fmla="*/ 227 w 786"/>
                <a:gd name="T31" fmla="*/ 71 h 415"/>
                <a:gd name="T32" fmla="*/ 221 w 786"/>
                <a:gd name="T33" fmla="*/ 57 h 415"/>
                <a:gd name="T34" fmla="*/ 185 w 786"/>
                <a:gd name="T35" fmla="*/ 13 h 415"/>
                <a:gd name="T36" fmla="*/ 170 w 786"/>
                <a:gd name="T37" fmla="*/ 20 h 415"/>
                <a:gd name="T38" fmla="*/ 172 w 786"/>
                <a:gd name="T39" fmla="*/ 35 h 415"/>
                <a:gd name="T40" fmla="*/ 129 w 786"/>
                <a:gd name="T41" fmla="*/ 38 h 415"/>
                <a:gd name="T42" fmla="*/ 130 w 786"/>
                <a:gd name="T43" fmla="*/ 50 h 415"/>
                <a:gd name="T44" fmla="*/ 53 w 786"/>
                <a:gd name="T45" fmla="*/ 45 h 415"/>
                <a:gd name="T46" fmla="*/ 34 w 786"/>
                <a:gd name="T47" fmla="*/ 75 h 415"/>
                <a:gd name="T48" fmla="*/ 46 w 786"/>
                <a:gd name="T49" fmla="*/ 109 h 415"/>
                <a:gd name="T50" fmla="*/ 31 w 786"/>
                <a:gd name="T51" fmla="*/ 124 h 415"/>
                <a:gd name="T52" fmla="*/ 27 w 786"/>
                <a:gd name="T53" fmla="*/ 138 h 415"/>
                <a:gd name="T54" fmla="*/ 30 w 786"/>
                <a:gd name="T55" fmla="*/ 151 h 415"/>
                <a:gd name="T56" fmla="*/ 15 w 786"/>
                <a:gd name="T57" fmla="*/ 179 h 415"/>
                <a:gd name="T58" fmla="*/ 24 w 786"/>
                <a:gd name="T59" fmla="*/ 180 h 415"/>
                <a:gd name="T60" fmla="*/ 29 w 786"/>
                <a:gd name="T61" fmla="*/ 188 h 415"/>
                <a:gd name="T62" fmla="*/ 29 w 786"/>
                <a:gd name="T63" fmla="*/ 195 h 415"/>
                <a:gd name="T64" fmla="*/ 35 w 786"/>
                <a:gd name="T65" fmla="*/ 199 h 415"/>
                <a:gd name="T66" fmla="*/ 28 w 786"/>
                <a:gd name="T67" fmla="*/ 207 h 4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86" h="415">
                  <a:moveTo>
                    <a:pt x="85" y="415"/>
                  </a:moveTo>
                  <a:lnTo>
                    <a:pt x="39" y="411"/>
                  </a:lnTo>
                  <a:lnTo>
                    <a:pt x="51" y="392"/>
                  </a:lnTo>
                  <a:lnTo>
                    <a:pt x="15" y="377"/>
                  </a:lnTo>
                  <a:lnTo>
                    <a:pt x="18" y="344"/>
                  </a:lnTo>
                  <a:lnTo>
                    <a:pt x="44" y="321"/>
                  </a:lnTo>
                  <a:lnTo>
                    <a:pt x="8" y="336"/>
                  </a:lnTo>
                  <a:lnTo>
                    <a:pt x="0" y="286"/>
                  </a:lnTo>
                  <a:lnTo>
                    <a:pt x="8" y="242"/>
                  </a:lnTo>
                  <a:lnTo>
                    <a:pt x="18" y="209"/>
                  </a:lnTo>
                  <a:lnTo>
                    <a:pt x="39" y="194"/>
                  </a:lnTo>
                  <a:lnTo>
                    <a:pt x="69" y="184"/>
                  </a:lnTo>
                  <a:lnTo>
                    <a:pt x="69" y="133"/>
                  </a:lnTo>
                  <a:lnTo>
                    <a:pt x="93" y="94"/>
                  </a:lnTo>
                  <a:lnTo>
                    <a:pt x="158" y="55"/>
                  </a:lnTo>
                  <a:lnTo>
                    <a:pt x="241" y="2"/>
                  </a:lnTo>
                  <a:lnTo>
                    <a:pt x="343" y="2"/>
                  </a:lnTo>
                  <a:lnTo>
                    <a:pt x="415" y="17"/>
                  </a:lnTo>
                  <a:lnTo>
                    <a:pt x="447" y="0"/>
                  </a:lnTo>
                  <a:lnTo>
                    <a:pt x="504" y="0"/>
                  </a:lnTo>
                  <a:lnTo>
                    <a:pt x="480" y="11"/>
                  </a:lnTo>
                  <a:lnTo>
                    <a:pt x="545" y="9"/>
                  </a:lnTo>
                  <a:lnTo>
                    <a:pt x="612" y="16"/>
                  </a:lnTo>
                  <a:lnTo>
                    <a:pt x="661" y="46"/>
                  </a:lnTo>
                  <a:lnTo>
                    <a:pt x="619" y="52"/>
                  </a:lnTo>
                  <a:lnTo>
                    <a:pt x="715" y="69"/>
                  </a:lnTo>
                  <a:lnTo>
                    <a:pt x="746" y="89"/>
                  </a:lnTo>
                  <a:lnTo>
                    <a:pt x="724" y="92"/>
                  </a:lnTo>
                  <a:lnTo>
                    <a:pt x="786" y="115"/>
                  </a:lnTo>
                  <a:lnTo>
                    <a:pt x="782" y="137"/>
                  </a:lnTo>
                  <a:lnTo>
                    <a:pt x="719" y="127"/>
                  </a:lnTo>
                  <a:lnTo>
                    <a:pt x="680" y="142"/>
                  </a:lnTo>
                  <a:lnTo>
                    <a:pt x="663" y="173"/>
                  </a:lnTo>
                  <a:lnTo>
                    <a:pt x="663" y="115"/>
                  </a:lnTo>
                  <a:lnTo>
                    <a:pt x="620" y="71"/>
                  </a:lnTo>
                  <a:lnTo>
                    <a:pt x="556" y="26"/>
                  </a:lnTo>
                  <a:lnTo>
                    <a:pt x="573" y="50"/>
                  </a:lnTo>
                  <a:lnTo>
                    <a:pt x="510" y="41"/>
                  </a:lnTo>
                  <a:lnTo>
                    <a:pt x="440" y="40"/>
                  </a:lnTo>
                  <a:lnTo>
                    <a:pt x="517" y="71"/>
                  </a:lnTo>
                  <a:lnTo>
                    <a:pt x="348" y="46"/>
                  </a:lnTo>
                  <a:lnTo>
                    <a:pt x="388" y="77"/>
                  </a:lnTo>
                  <a:lnTo>
                    <a:pt x="309" y="61"/>
                  </a:lnTo>
                  <a:lnTo>
                    <a:pt x="391" y="100"/>
                  </a:lnTo>
                  <a:lnTo>
                    <a:pt x="208" y="91"/>
                  </a:lnTo>
                  <a:lnTo>
                    <a:pt x="160" y="91"/>
                  </a:lnTo>
                  <a:lnTo>
                    <a:pt x="117" y="108"/>
                  </a:lnTo>
                  <a:lnTo>
                    <a:pt x="103" y="151"/>
                  </a:lnTo>
                  <a:lnTo>
                    <a:pt x="132" y="201"/>
                  </a:lnTo>
                  <a:lnTo>
                    <a:pt x="137" y="219"/>
                  </a:lnTo>
                  <a:lnTo>
                    <a:pt x="58" y="234"/>
                  </a:lnTo>
                  <a:lnTo>
                    <a:pt x="92" y="249"/>
                  </a:lnTo>
                  <a:lnTo>
                    <a:pt x="146" y="253"/>
                  </a:lnTo>
                  <a:lnTo>
                    <a:pt x="82" y="277"/>
                  </a:lnTo>
                  <a:lnTo>
                    <a:pt x="116" y="283"/>
                  </a:lnTo>
                  <a:lnTo>
                    <a:pt x="90" y="302"/>
                  </a:lnTo>
                  <a:lnTo>
                    <a:pt x="61" y="333"/>
                  </a:lnTo>
                  <a:lnTo>
                    <a:pt x="45" y="358"/>
                  </a:lnTo>
                  <a:lnTo>
                    <a:pt x="110" y="313"/>
                  </a:lnTo>
                  <a:lnTo>
                    <a:pt x="71" y="360"/>
                  </a:lnTo>
                  <a:lnTo>
                    <a:pt x="112" y="339"/>
                  </a:lnTo>
                  <a:lnTo>
                    <a:pt x="88" y="376"/>
                  </a:lnTo>
                  <a:lnTo>
                    <a:pt x="117" y="358"/>
                  </a:lnTo>
                  <a:lnTo>
                    <a:pt x="88" y="391"/>
                  </a:lnTo>
                  <a:lnTo>
                    <a:pt x="202" y="321"/>
                  </a:lnTo>
                  <a:lnTo>
                    <a:pt x="105" y="399"/>
                  </a:lnTo>
                  <a:lnTo>
                    <a:pt x="85" y="4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111"/>
            <p:cNvSpPr>
              <a:spLocks/>
            </p:cNvSpPr>
            <p:nvPr/>
          </p:nvSpPr>
          <p:spPr bwMode="auto">
            <a:xfrm>
              <a:off x="3688" y="2899"/>
              <a:ext cx="175" cy="160"/>
            </a:xfrm>
            <a:custGeom>
              <a:avLst/>
              <a:gdLst>
                <a:gd name="T0" fmla="*/ 29 w 524"/>
                <a:gd name="T1" fmla="*/ 101 h 319"/>
                <a:gd name="T2" fmla="*/ 69 w 524"/>
                <a:gd name="T3" fmla="*/ 87 h 319"/>
                <a:gd name="T4" fmla="*/ 33 w 524"/>
                <a:gd name="T5" fmla="*/ 124 h 319"/>
                <a:gd name="T6" fmla="*/ 72 w 524"/>
                <a:gd name="T7" fmla="*/ 98 h 319"/>
                <a:gd name="T8" fmla="*/ 65 w 524"/>
                <a:gd name="T9" fmla="*/ 118 h 319"/>
                <a:gd name="T10" fmla="*/ 76 w 524"/>
                <a:gd name="T11" fmla="*/ 119 h 319"/>
                <a:gd name="T12" fmla="*/ 86 w 524"/>
                <a:gd name="T13" fmla="*/ 116 h 319"/>
                <a:gd name="T14" fmla="*/ 97 w 524"/>
                <a:gd name="T15" fmla="*/ 129 h 319"/>
                <a:gd name="T16" fmla="*/ 106 w 524"/>
                <a:gd name="T17" fmla="*/ 131 h 319"/>
                <a:gd name="T18" fmla="*/ 116 w 524"/>
                <a:gd name="T19" fmla="*/ 132 h 319"/>
                <a:gd name="T20" fmla="*/ 122 w 524"/>
                <a:gd name="T21" fmla="*/ 132 h 319"/>
                <a:gd name="T22" fmla="*/ 132 w 524"/>
                <a:gd name="T23" fmla="*/ 128 h 319"/>
                <a:gd name="T24" fmla="*/ 163 w 524"/>
                <a:gd name="T25" fmla="*/ 142 h 319"/>
                <a:gd name="T26" fmla="*/ 127 w 524"/>
                <a:gd name="T27" fmla="*/ 112 h 319"/>
                <a:gd name="T28" fmla="*/ 151 w 524"/>
                <a:gd name="T29" fmla="*/ 106 h 319"/>
                <a:gd name="T30" fmla="*/ 159 w 524"/>
                <a:gd name="T31" fmla="*/ 92 h 319"/>
                <a:gd name="T32" fmla="*/ 153 w 524"/>
                <a:gd name="T33" fmla="*/ 83 h 319"/>
                <a:gd name="T34" fmla="*/ 166 w 524"/>
                <a:gd name="T35" fmla="*/ 10 h 319"/>
                <a:gd name="T36" fmla="*/ 156 w 524"/>
                <a:gd name="T37" fmla="*/ 16 h 319"/>
                <a:gd name="T38" fmla="*/ 149 w 524"/>
                <a:gd name="T39" fmla="*/ 22 h 319"/>
                <a:gd name="T40" fmla="*/ 135 w 524"/>
                <a:gd name="T41" fmla="*/ 55 h 319"/>
                <a:gd name="T42" fmla="*/ 124 w 524"/>
                <a:gd name="T43" fmla="*/ 41 h 319"/>
                <a:gd name="T44" fmla="*/ 87 w 524"/>
                <a:gd name="T45" fmla="*/ 16 h 319"/>
                <a:gd name="T46" fmla="*/ 71 w 524"/>
                <a:gd name="T47" fmla="*/ 19 h 319"/>
                <a:gd name="T48" fmla="*/ 68 w 524"/>
                <a:gd name="T49" fmla="*/ 26 h 319"/>
                <a:gd name="T50" fmla="*/ 70 w 524"/>
                <a:gd name="T51" fmla="*/ 37 h 319"/>
                <a:gd name="T52" fmla="*/ 65 w 524"/>
                <a:gd name="T53" fmla="*/ 42 h 319"/>
                <a:gd name="T54" fmla="*/ 67 w 524"/>
                <a:gd name="T55" fmla="*/ 51 h 319"/>
                <a:gd name="T56" fmla="*/ 66 w 524"/>
                <a:gd name="T57" fmla="*/ 57 h 319"/>
                <a:gd name="T58" fmla="*/ 61 w 524"/>
                <a:gd name="T59" fmla="*/ 66 h 319"/>
                <a:gd name="T60" fmla="*/ 60 w 524"/>
                <a:gd name="T61" fmla="*/ 71 h 319"/>
                <a:gd name="T62" fmla="*/ 60 w 524"/>
                <a:gd name="T63" fmla="*/ 79 h 319"/>
                <a:gd name="T64" fmla="*/ 0 w 524"/>
                <a:gd name="T65" fmla="*/ 114 h 319"/>
                <a:gd name="T66" fmla="*/ 0 w 524"/>
                <a:gd name="T67" fmla="*/ 114 h 3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4" h="319">
                  <a:moveTo>
                    <a:pt x="0" y="227"/>
                  </a:moveTo>
                  <a:lnTo>
                    <a:pt x="86" y="201"/>
                  </a:lnTo>
                  <a:lnTo>
                    <a:pt x="162" y="176"/>
                  </a:lnTo>
                  <a:lnTo>
                    <a:pt x="207" y="173"/>
                  </a:lnTo>
                  <a:lnTo>
                    <a:pt x="146" y="197"/>
                  </a:lnTo>
                  <a:lnTo>
                    <a:pt x="99" y="248"/>
                  </a:lnTo>
                  <a:lnTo>
                    <a:pt x="149" y="230"/>
                  </a:lnTo>
                  <a:lnTo>
                    <a:pt x="215" y="196"/>
                  </a:lnTo>
                  <a:lnTo>
                    <a:pt x="225" y="194"/>
                  </a:lnTo>
                  <a:lnTo>
                    <a:pt x="194" y="235"/>
                  </a:lnTo>
                  <a:lnTo>
                    <a:pt x="193" y="283"/>
                  </a:lnTo>
                  <a:lnTo>
                    <a:pt x="227" y="237"/>
                  </a:lnTo>
                  <a:lnTo>
                    <a:pt x="227" y="273"/>
                  </a:lnTo>
                  <a:lnTo>
                    <a:pt x="259" y="232"/>
                  </a:lnTo>
                  <a:lnTo>
                    <a:pt x="252" y="319"/>
                  </a:lnTo>
                  <a:lnTo>
                    <a:pt x="289" y="257"/>
                  </a:lnTo>
                  <a:lnTo>
                    <a:pt x="290" y="283"/>
                  </a:lnTo>
                  <a:lnTo>
                    <a:pt x="317" y="261"/>
                  </a:lnTo>
                  <a:lnTo>
                    <a:pt x="330" y="289"/>
                  </a:lnTo>
                  <a:lnTo>
                    <a:pt x="347" y="264"/>
                  </a:lnTo>
                  <a:lnTo>
                    <a:pt x="364" y="290"/>
                  </a:lnTo>
                  <a:lnTo>
                    <a:pt x="364" y="264"/>
                  </a:lnTo>
                  <a:lnTo>
                    <a:pt x="402" y="291"/>
                  </a:lnTo>
                  <a:lnTo>
                    <a:pt x="394" y="256"/>
                  </a:lnTo>
                  <a:lnTo>
                    <a:pt x="465" y="272"/>
                  </a:lnTo>
                  <a:lnTo>
                    <a:pt x="489" y="284"/>
                  </a:lnTo>
                  <a:lnTo>
                    <a:pt x="441" y="245"/>
                  </a:lnTo>
                  <a:lnTo>
                    <a:pt x="381" y="223"/>
                  </a:lnTo>
                  <a:lnTo>
                    <a:pt x="476" y="225"/>
                  </a:lnTo>
                  <a:lnTo>
                    <a:pt x="451" y="211"/>
                  </a:lnTo>
                  <a:lnTo>
                    <a:pt x="524" y="194"/>
                  </a:lnTo>
                  <a:lnTo>
                    <a:pt x="477" y="184"/>
                  </a:lnTo>
                  <a:lnTo>
                    <a:pt x="483" y="163"/>
                  </a:lnTo>
                  <a:lnTo>
                    <a:pt x="458" y="165"/>
                  </a:lnTo>
                  <a:lnTo>
                    <a:pt x="490" y="115"/>
                  </a:lnTo>
                  <a:lnTo>
                    <a:pt x="497" y="20"/>
                  </a:lnTo>
                  <a:lnTo>
                    <a:pt x="465" y="100"/>
                  </a:lnTo>
                  <a:lnTo>
                    <a:pt x="466" y="32"/>
                  </a:lnTo>
                  <a:lnTo>
                    <a:pt x="442" y="0"/>
                  </a:lnTo>
                  <a:lnTo>
                    <a:pt x="445" y="43"/>
                  </a:lnTo>
                  <a:lnTo>
                    <a:pt x="426" y="80"/>
                  </a:lnTo>
                  <a:lnTo>
                    <a:pt x="405" y="109"/>
                  </a:lnTo>
                  <a:lnTo>
                    <a:pt x="395" y="43"/>
                  </a:lnTo>
                  <a:lnTo>
                    <a:pt x="371" y="82"/>
                  </a:lnTo>
                  <a:lnTo>
                    <a:pt x="317" y="51"/>
                  </a:lnTo>
                  <a:lnTo>
                    <a:pt x="261" y="32"/>
                  </a:lnTo>
                  <a:lnTo>
                    <a:pt x="154" y="22"/>
                  </a:lnTo>
                  <a:lnTo>
                    <a:pt x="213" y="38"/>
                  </a:lnTo>
                  <a:lnTo>
                    <a:pt x="94" y="38"/>
                  </a:lnTo>
                  <a:lnTo>
                    <a:pt x="203" y="51"/>
                  </a:lnTo>
                  <a:lnTo>
                    <a:pt x="262" y="73"/>
                  </a:lnTo>
                  <a:lnTo>
                    <a:pt x="210" y="73"/>
                  </a:lnTo>
                  <a:lnTo>
                    <a:pt x="271" y="95"/>
                  </a:lnTo>
                  <a:lnTo>
                    <a:pt x="194" y="83"/>
                  </a:lnTo>
                  <a:lnTo>
                    <a:pt x="106" y="86"/>
                  </a:lnTo>
                  <a:lnTo>
                    <a:pt x="201" y="101"/>
                  </a:lnTo>
                  <a:lnTo>
                    <a:pt x="96" y="107"/>
                  </a:lnTo>
                  <a:lnTo>
                    <a:pt x="198" y="114"/>
                  </a:lnTo>
                  <a:lnTo>
                    <a:pt x="264" y="133"/>
                  </a:lnTo>
                  <a:lnTo>
                    <a:pt x="183" y="132"/>
                  </a:lnTo>
                  <a:lnTo>
                    <a:pt x="230" y="163"/>
                  </a:lnTo>
                  <a:lnTo>
                    <a:pt x="180" y="141"/>
                  </a:lnTo>
                  <a:lnTo>
                    <a:pt x="79" y="145"/>
                  </a:lnTo>
                  <a:lnTo>
                    <a:pt x="179" y="158"/>
                  </a:lnTo>
                  <a:lnTo>
                    <a:pt x="68" y="171"/>
                  </a:lnTo>
                  <a:lnTo>
                    <a:pt x="0" y="2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112"/>
            <p:cNvSpPr>
              <a:spLocks/>
            </p:cNvSpPr>
            <p:nvPr/>
          </p:nvSpPr>
          <p:spPr bwMode="auto">
            <a:xfrm>
              <a:off x="3668" y="2895"/>
              <a:ext cx="87" cy="120"/>
            </a:xfrm>
            <a:custGeom>
              <a:avLst/>
              <a:gdLst>
                <a:gd name="T0" fmla="*/ 35 w 262"/>
                <a:gd name="T1" fmla="*/ 105 h 239"/>
                <a:gd name="T2" fmla="*/ 20 w 262"/>
                <a:gd name="T3" fmla="*/ 115 h 239"/>
                <a:gd name="T4" fmla="*/ 0 w 262"/>
                <a:gd name="T5" fmla="*/ 120 h 239"/>
                <a:gd name="T6" fmla="*/ 19 w 262"/>
                <a:gd name="T7" fmla="*/ 99 h 239"/>
                <a:gd name="T8" fmla="*/ 2 w 262"/>
                <a:gd name="T9" fmla="*/ 97 h 239"/>
                <a:gd name="T10" fmla="*/ 24 w 262"/>
                <a:gd name="T11" fmla="*/ 87 h 239"/>
                <a:gd name="T12" fmla="*/ 8 w 262"/>
                <a:gd name="T13" fmla="*/ 82 h 239"/>
                <a:gd name="T14" fmla="*/ 21 w 262"/>
                <a:gd name="T15" fmla="*/ 71 h 239"/>
                <a:gd name="T16" fmla="*/ 18 w 262"/>
                <a:gd name="T17" fmla="*/ 62 h 239"/>
                <a:gd name="T18" fmla="*/ 18 w 262"/>
                <a:gd name="T19" fmla="*/ 47 h 239"/>
                <a:gd name="T20" fmla="*/ 10 w 262"/>
                <a:gd name="T21" fmla="*/ 44 h 239"/>
                <a:gd name="T22" fmla="*/ 30 w 262"/>
                <a:gd name="T23" fmla="*/ 33 h 239"/>
                <a:gd name="T24" fmla="*/ 22 w 262"/>
                <a:gd name="T25" fmla="*/ 24 h 239"/>
                <a:gd name="T26" fmla="*/ 34 w 262"/>
                <a:gd name="T27" fmla="*/ 19 h 239"/>
                <a:gd name="T28" fmla="*/ 41 w 262"/>
                <a:gd name="T29" fmla="*/ 12 h 239"/>
                <a:gd name="T30" fmla="*/ 27 w 262"/>
                <a:gd name="T31" fmla="*/ 4 h 239"/>
                <a:gd name="T32" fmla="*/ 46 w 262"/>
                <a:gd name="T33" fmla="*/ 0 h 239"/>
                <a:gd name="T34" fmla="*/ 74 w 262"/>
                <a:gd name="T35" fmla="*/ 5 h 239"/>
                <a:gd name="T36" fmla="*/ 87 w 262"/>
                <a:gd name="T37" fmla="*/ 9 h 239"/>
                <a:gd name="T38" fmla="*/ 53 w 262"/>
                <a:gd name="T39" fmla="*/ 16 h 239"/>
                <a:gd name="T40" fmla="*/ 65 w 262"/>
                <a:gd name="T41" fmla="*/ 21 h 239"/>
                <a:gd name="T42" fmla="*/ 44 w 262"/>
                <a:gd name="T43" fmla="*/ 28 h 239"/>
                <a:gd name="T44" fmla="*/ 80 w 262"/>
                <a:gd name="T45" fmla="*/ 31 h 239"/>
                <a:gd name="T46" fmla="*/ 55 w 262"/>
                <a:gd name="T47" fmla="*/ 40 h 239"/>
                <a:gd name="T48" fmla="*/ 40 w 262"/>
                <a:gd name="T49" fmla="*/ 50 h 239"/>
                <a:gd name="T50" fmla="*/ 57 w 262"/>
                <a:gd name="T51" fmla="*/ 51 h 239"/>
                <a:gd name="T52" fmla="*/ 41 w 262"/>
                <a:gd name="T53" fmla="*/ 63 h 239"/>
                <a:gd name="T54" fmla="*/ 64 w 262"/>
                <a:gd name="T55" fmla="*/ 65 h 239"/>
                <a:gd name="T56" fmla="*/ 44 w 262"/>
                <a:gd name="T57" fmla="*/ 70 h 239"/>
                <a:gd name="T58" fmla="*/ 30 w 262"/>
                <a:gd name="T59" fmla="*/ 93 h 239"/>
                <a:gd name="T60" fmla="*/ 55 w 262"/>
                <a:gd name="T61" fmla="*/ 89 h 239"/>
                <a:gd name="T62" fmla="*/ 35 w 262"/>
                <a:gd name="T63" fmla="*/ 105 h 239"/>
                <a:gd name="T64" fmla="*/ 35 w 262"/>
                <a:gd name="T65" fmla="*/ 105 h 239"/>
                <a:gd name="T66" fmla="*/ 35 w 262"/>
                <a:gd name="T67" fmla="*/ 105 h 2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39">
                  <a:moveTo>
                    <a:pt x="105" y="210"/>
                  </a:moveTo>
                  <a:lnTo>
                    <a:pt x="61" y="230"/>
                  </a:lnTo>
                  <a:lnTo>
                    <a:pt x="0" y="239"/>
                  </a:lnTo>
                  <a:lnTo>
                    <a:pt x="57" y="197"/>
                  </a:lnTo>
                  <a:lnTo>
                    <a:pt x="6" y="193"/>
                  </a:lnTo>
                  <a:lnTo>
                    <a:pt x="71" y="173"/>
                  </a:lnTo>
                  <a:lnTo>
                    <a:pt x="23" y="163"/>
                  </a:lnTo>
                  <a:lnTo>
                    <a:pt x="64" y="142"/>
                  </a:lnTo>
                  <a:lnTo>
                    <a:pt x="53" y="124"/>
                  </a:lnTo>
                  <a:lnTo>
                    <a:pt x="55" y="94"/>
                  </a:lnTo>
                  <a:lnTo>
                    <a:pt x="29" y="88"/>
                  </a:lnTo>
                  <a:lnTo>
                    <a:pt x="91" y="65"/>
                  </a:lnTo>
                  <a:lnTo>
                    <a:pt x="67" y="48"/>
                  </a:lnTo>
                  <a:lnTo>
                    <a:pt x="101" y="37"/>
                  </a:lnTo>
                  <a:lnTo>
                    <a:pt x="123" y="24"/>
                  </a:lnTo>
                  <a:lnTo>
                    <a:pt x="82" y="7"/>
                  </a:lnTo>
                  <a:lnTo>
                    <a:pt x="139" y="0"/>
                  </a:lnTo>
                  <a:lnTo>
                    <a:pt x="223" y="10"/>
                  </a:lnTo>
                  <a:lnTo>
                    <a:pt x="262" y="18"/>
                  </a:lnTo>
                  <a:lnTo>
                    <a:pt x="160" y="31"/>
                  </a:lnTo>
                  <a:lnTo>
                    <a:pt x="196" y="41"/>
                  </a:lnTo>
                  <a:lnTo>
                    <a:pt x="132" y="55"/>
                  </a:lnTo>
                  <a:lnTo>
                    <a:pt x="241" y="61"/>
                  </a:lnTo>
                  <a:lnTo>
                    <a:pt x="166" y="79"/>
                  </a:lnTo>
                  <a:lnTo>
                    <a:pt x="121" y="100"/>
                  </a:lnTo>
                  <a:lnTo>
                    <a:pt x="173" y="102"/>
                  </a:lnTo>
                  <a:lnTo>
                    <a:pt x="123" y="125"/>
                  </a:lnTo>
                  <a:lnTo>
                    <a:pt x="194" y="129"/>
                  </a:lnTo>
                  <a:lnTo>
                    <a:pt x="132" y="140"/>
                  </a:lnTo>
                  <a:lnTo>
                    <a:pt x="89" y="186"/>
                  </a:lnTo>
                  <a:lnTo>
                    <a:pt x="166" y="178"/>
                  </a:lnTo>
                  <a:lnTo>
                    <a:pt x="105" y="2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 name="Freeform 113"/>
            <p:cNvSpPr>
              <a:spLocks/>
            </p:cNvSpPr>
            <p:nvPr/>
          </p:nvSpPr>
          <p:spPr bwMode="auto">
            <a:xfrm>
              <a:off x="3702" y="2983"/>
              <a:ext cx="63" cy="109"/>
            </a:xfrm>
            <a:custGeom>
              <a:avLst/>
              <a:gdLst>
                <a:gd name="T0" fmla="*/ 14 w 189"/>
                <a:gd name="T1" fmla="*/ 97 h 218"/>
                <a:gd name="T2" fmla="*/ 9 w 189"/>
                <a:gd name="T3" fmla="*/ 86 h 218"/>
                <a:gd name="T4" fmla="*/ 7 w 189"/>
                <a:gd name="T5" fmla="*/ 65 h 218"/>
                <a:gd name="T6" fmla="*/ 9 w 189"/>
                <a:gd name="T7" fmla="*/ 44 h 218"/>
                <a:gd name="T8" fmla="*/ 1 w 189"/>
                <a:gd name="T9" fmla="*/ 71 h 218"/>
                <a:gd name="T10" fmla="*/ 0 w 189"/>
                <a:gd name="T11" fmla="*/ 50 h 218"/>
                <a:gd name="T12" fmla="*/ 7 w 189"/>
                <a:gd name="T13" fmla="*/ 34 h 218"/>
                <a:gd name="T14" fmla="*/ 14 w 189"/>
                <a:gd name="T15" fmla="*/ 22 h 218"/>
                <a:gd name="T16" fmla="*/ 25 w 189"/>
                <a:gd name="T17" fmla="*/ 12 h 218"/>
                <a:gd name="T18" fmla="*/ 39 w 189"/>
                <a:gd name="T19" fmla="*/ 0 h 218"/>
                <a:gd name="T20" fmla="*/ 63 w 189"/>
                <a:gd name="T21" fmla="*/ 2 h 218"/>
                <a:gd name="T22" fmla="*/ 33 w 189"/>
                <a:gd name="T23" fmla="*/ 21 h 218"/>
                <a:gd name="T24" fmla="*/ 26 w 189"/>
                <a:gd name="T25" fmla="*/ 33 h 218"/>
                <a:gd name="T26" fmla="*/ 18 w 189"/>
                <a:gd name="T27" fmla="*/ 49 h 218"/>
                <a:gd name="T28" fmla="*/ 15 w 189"/>
                <a:gd name="T29" fmla="*/ 74 h 218"/>
                <a:gd name="T30" fmla="*/ 22 w 189"/>
                <a:gd name="T31" fmla="*/ 58 h 218"/>
                <a:gd name="T32" fmla="*/ 22 w 189"/>
                <a:gd name="T33" fmla="*/ 82 h 218"/>
                <a:gd name="T34" fmla="*/ 31 w 189"/>
                <a:gd name="T35" fmla="*/ 109 h 218"/>
                <a:gd name="T36" fmla="*/ 16 w 189"/>
                <a:gd name="T37" fmla="*/ 82 h 218"/>
                <a:gd name="T38" fmla="*/ 25 w 189"/>
                <a:gd name="T39" fmla="*/ 108 h 218"/>
                <a:gd name="T40" fmla="*/ 14 w 189"/>
                <a:gd name="T41" fmla="*/ 97 h 218"/>
                <a:gd name="T42" fmla="*/ 14 w 189"/>
                <a:gd name="T43" fmla="*/ 97 h 218"/>
                <a:gd name="T44" fmla="*/ 14 w 189"/>
                <a:gd name="T45" fmla="*/ 97 h 2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218">
                  <a:moveTo>
                    <a:pt x="43" y="194"/>
                  </a:moveTo>
                  <a:lnTo>
                    <a:pt x="26" y="172"/>
                  </a:lnTo>
                  <a:lnTo>
                    <a:pt x="21" y="130"/>
                  </a:lnTo>
                  <a:lnTo>
                    <a:pt x="26" y="88"/>
                  </a:lnTo>
                  <a:lnTo>
                    <a:pt x="2" y="142"/>
                  </a:lnTo>
                  <a:lnTo>
                    <a:pt x="0" y="100"/>
                  </a:lnTo>
                  <a:lnTo>
                    <a:pt x="20" y="67"/>
                  </a:lnTo>
                  <a:lnTo>
                    <a:pt x="43" y="43"/>
                  </a:lnTo>
                  <a:lnTo>
                    <a:pt x="74" y="23"/>
                  </a:lnTo>
                  <a:lnTo>
                    <a:pt x="118" y="0"/>
                  </a:lnTo>
                  <a:lnTo>
                    <a:pt x="189" y="3"/>
                  </a:lnTo>
                  <a:lnTo>
                    <a:pt x="99" y="41"/>
                  </a:lnTo>
                  <a:lnTo>
                    <a:pt x="78" y="65"/>
                  </a:lnTo>
                  <a:lnTo>
                    <a:pt x="53" y="97"/>
                  </a:lnTo>
                  <a:lnTo>
                    <a:pt x="45" y="147"/>
                  </a:lnTo>
                  <a:lnTo>
                    <a:pt x="65" y="116"/>
                  </a:lnTo>
                  <a:lnTo>
                    <a:pt x="65" y="163"/>
                  </a:lnTo>
                  <a:lnTo>
                    <a:pt x="92" y="218"/>
                  </a:lnTo>
                  <a:lnTo>
                    <a:pt x="47" y="164"/>
                  </a:lnTo>
                  <a:lnTo>
                    <a:pt x="74" y="215"/>
                  </a:lnTo>
                  <a:lnTo>
                    <a:pt x="43"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 name="Freeform 114"/>
            <p:cNvSpPr>
              <a:spLocks/>
            </p:cNvSpPr>
            <p:nvPr/>
          </p:nvSpPr>
          <p:spPr bwMode="auto">
            <a:xfrm>
              <a:off x="3719" y="3065"/>
              <a:ext cx="90" cy="50"/>
            </a:xfrm>
            <a:custGeom>
              <a:avLst/>
              <a:gdLst>
                <a:gd name="T0" fmla="*/ 23 w 270"/>
                <a:gd name="T1" fmla="*/ 31 h 99"/>
                <a:gd name="T2" fmla="*/ 14 w 270"/>
                <a:gd name="T3" fmla="*/ 12 h 99"/>
                <a:gd name="T4" fmla="*/ 28 w 270"/>
                <a:gd name="T5" fmla="*/ 29 h 99"/>
                <a:gd name="T6" fmla="*/ 26 w 270"/>
                <a:gd name="T7" fmla="*/ 4 h 99"/>
                <a:gd name="T8" fmla="*/ 33 w 270"/>
                <a:gd name="T9" fmla="*/ 25 h 99"/>
                <a:gd name="T10" fmla="*/ 33 w 270"/>
                <a:gd name="T11" fmla="*/ 6 h 99"/>
                <a:gd name="T12" fmla="*/ 44 w 270"/>
                <a:gd name="T13" fmla="*/ 25 h 99"/>
                <a:gd name="T14" fmla="*/ 53 w 270"/>
                <a:gd name="T15" fmla="*/ 36 h 99"/>
                <a:gd name="T16" fmla="*/ 48 w 270"/>
                <a:gd name="T17" fmla="*/ 0 h 99"/>
                <a:gd name="T18" fmla="*/ 53 w 270"/>
                <a:gd name="T19" fmla="*/ 17 h 99"/>
                <a:gd name="T20" fmla="*/ 63 w 270"/>
                <a:gd name="T21" fmla="*/ 33 h 99"/>
                <a:gd name="T22" fmla="*/ 63 w 270"/>
                <a:gd name="T23" fmla="*/ 17 h 99"/>
                <a:gd name="T24" fmla="*/ 70 w 270"/>
                <a:gd name="T25" fmla="*/ 29 h 99"/>
                <a:gd name="T26" fmla="*/ 67 w 270"/>
                <a:gd name="T27" fmla="*/ 15 h 99"/>
                <a:gd name="T28" fmla="*/ 79 w 270"/>
                <a:gd name="T29" fmla="*/ 32 h 99"/>
                <a:gd name="T30" fmla="*/ 81 w 270"/>
                <a:gd name="T31" fmla="*/ 18 h 99"/>
                <a:gd name="T32" fmla="*/ 84 w 270"/>
                <a:gd name="T33" fmla="*/ 27 h 99"/>
                <a:gd name="T34" fmla="*/ 85 w 270"/>
                <a:gd name="T35" fmla="*/ 4 h 99"/>
                <a:gd name="T36" fmla="*/ 90 w 270"/>
                <a:gd name="T37" fmla="*/ 25 h 99"/>
                <a:gd name="T38" fmla="*/ 90 w 270"/>
                <a:gd name="T39" fmla="*/ 50 h 99"/>
                <a:gd name="T40" fmla="*/ 85 w 270"/>
                <a:gd name="T41" fmla="*/ 40 h 99"/>
                <a:gd name="T42" fmla="*/ 85 w 270"/>
                <a:gd name="T43" fmla="*/ 45 h 99"/>
                <a:gd name="T44" fmla="*/ 72 w 270"/>
                <a:gd name="T45" fmla="*/ 39 h 99"/>
                <a:gd name="T46" fmla="*/ 72 w 270"/>
                <a:gd name="T47" fmla="*/ 46 h 99"/>
                <a:gd name="T48" fmla="*/ 65 w 270"/>
                <a:gd name="T49" fmla="*/ 42 h 99"/>
                <a:gd name="T50" fmla="*/ 56 w 270"/>
                <a:gd name="T51" fmla="*/ 35 h 99"/>
                <a:gd name="T52" fmla="*/ 58 w 270"/>
                <a:gd name="T53" fmla="*/ 44 h 99"/>
                <a:gd name="T54" fmla="*/ 47 w 270"/>
                <a:gd name="T55" fmla="*/ 35 h 99"/>
                <a:gd name="T56" fmla="*/ 40 w 270"/>
                <a:gd name="T57" fmla="*/ 33 h 99"/>
                <a:gd name="T58" fmla="*/ 45 w 270"/>
                <a:gd name="T59" fmla="*/ 45 h 99"/>
                <a:gd name="T60" fmla="*/ 29 w 270"/>
                <a:gd name="T61" fmla="*/ 39 h 99"/>
                <a:gd name="T62" fmla="*/ 16 w 270"/>
                <a:gd name="T63" fmla="*/ 31 h 99"/>
                <a:gd name="T64" fmla="*/ 0 w 270"/>
                <a:gd name="T65" fmla="*/ 3 h 99"/>
                <a:gd name="T66" fmla="*/ 23 w 270"/>
                <a:gd name="T67" fmla="*/ 31 h 99"/>
                <a:gd name="T68" fmla="*/ 23 w 270"/>
                <a:gd name="T69" fmla="*/ 31 h 99"/>
                <a:gd name="T70" fmla="*/ 23 w 270"/>
                <a:gd name="T71" fmla="*/ 31 h 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0" h="99">
                  <a:moveTo>
                    <a:pt x="68" y="61"/>
                  </a:moveTo>
                  <a:lnTo>
                    <a:pt x="42" y="24"/>
                  </a:lnTo>
                  <a:lnTo>
                    <a:pt x="83" y="58"/>
                  </a:lnTo>
                  <a:lnTo>
                    <a:pt x="79" y="7"/>
                  </a:lnTo>
                  <a:lnTo>
                    <a:pt x="100" y="49"/>
                  </a:lnTo>
                  <a:lnTo>
                    <a:pt x="100" y="11"/>
                  </a:lnTo>
                  <a:lnTo>
                    <a:pt x="131" y="49"/>
                  </a:lnTo>
                  <a:lnTo>
                    <a:pt x="158" y="72"/>
                  </a:lnTo>
                  <a:lnTo>
                    <a:pt x="144" y="0"/>
                  </a:lnTo>
                  <a:lnTo>
                    <a:pt x="158" y="34"/>
                  </a:lnTo>
                  <a:lnTo>
                    <a:pt x="189" y="66"/>
                  </a:lnTo>
                  <a:lnTo>
                    <a:pt x="188" y="34"/>
                  </a:lnTo>
                  <a:lnTo>
                    <a:pt x="211" y="58"/>
                  </a:lnTo>
                  <a:lnTo>
                    <a:pt x="202" y="30"/>
                  </a:lnTo>
                  <a:lnTo>
                    <a:pt x="238" y="63"/>
                  </a:lnTo>
                  <a:lnTo>
                    <a:pt x="243" y="35"/>
                  </a:lnTo>
                  <a:lnTo>
                    <a:pt x="252" y="54"/>
                  </a:lnTo>
                  <a:lnTo>
                    <a:pt x="255" y="7"/>
                  </a:lnTo>
                  <a:lnTo>
                    <a:pt x="270" y="49"/>
                  </a:lnTo>
                  <a:lnTo>
                    <a:pt x="270" y="99"/>
                  </a:lnTo>
                  <a:lnTo>
                    <a:pt x="255" y="79"/>
                  </a:lnTo>
                  <a:lnTo>
                    <a:pt x="255" y="89"/>
                  </a:lnTo>
                  <a:lnTo>
                    <a:pt x="215" y="77"/>
                  </a:lnTo>
                  <a:lnTo>
                    <a:pt x="215" y="92"/>
                  </a:lnTo>
                  <a:lnTo>
                    <a:pt x="195" y="83"/>
                  </a:lnTo>
                  <a:lnTo>
                    <a:pt x="168" y="69"/>
                  </a:lnTo>
                  <a:lnTo>
                    <a:pt x="175" y="88"/>
                  </a:lnTo>
                  <a:lnTo>
                    <a:pt x="140" y="70"/>
                  </a:lnTo>
                  <a:lnTo>
                    <a:pt x="121" y="65"/>
                  </a:lnTo>
                  <a:lnTo>
                    <a:pt x="134" y="89"/>
                  </a:lnTo>
                  <a:lnTo>
                    <a:pt x="87" y="78"/>
                  </a:lnTo>
                  <a:lnTo>
                    <a:pt x="49" y="62"/>
                  </a:lnTo>
                  <a:lnTo>
                    <a:pt x="0" y="6"/>
                  </a:lnTo>
                  <a:lnTo>
                    <a:pt x="6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 name="Freeform 115"/>
            <p:cNvSpPr>
              <a:spLocks/>
            </p:cNvSpPr>
            <p:nvPr/>
          </p:nvSpPr>
          <p:spPr bwMode="auto">
            <a:xfrm>
              <a:off x="3825" y="2914"/>
              <a:ext cx="115" cy="240"/>
            </a:xfrm>
            <a:custGeom>
              <a:avLst/>
              <a:gdLst>
                <a:gd name="T0" fmla="*/ 30 w 344"/>
                <a:gd name="T1" fmla="*/ 165 h 479"/>
                <a:gd name="T2" fmla="*/ 70 w 344"/>
                <a:gd name="T3" fmla="*/ 147 h 479"/>
                <a:gd name="T4" fmla="*/ 63 w 344"/>
                <a:gd name="T5" fmla="*/ 141 h 479"/>
                <a:gd name="T6" fmla="*/ 80 w 344"/>
                <a:gd name="T7" fmla="*/ 124 h 479"/>
                <a:gd name="T8" fmla="*/ 86 w 344"/>
                <a:gd name="T9" fmla="*/ 110 h 479"/>
                <a:gd name="T10" fmla="*/ 97 w 344"/>
                <a:gd name="T11" fmla="*/ 77 h 479"/>
                <a:gd name="T12" fmla="*/ 82 w 344"/>
                <a:gd name="T13" fmla="*/ 63 h 479"/>
                <a:gd name="T14" fmla="*/ 73 w 344"/>
                <a:gd name="T15" fmla="*/ 61 h 479"/>
                <a:gd name="T16" fmla="*/ 62 w 344"/>
                <a:gd name="T17" fmla="*/ 53 h 479"/>
                <a:gd name="T18" fmla="*/ 53 w 344"/>
                <a:gd name="T19" fmla="*/ 44 h 479"/>
                <a:gd name="T20" fmla="*/ 64 w 344"/>
                <a:gd name="T21" fmla="*/ 39 h 479"/>
                <a:gd name="T22" fmla="*/ 50 w 344"/>
                <a:gd name="T23" fmla="*/ 0 h 479"/>
                <a:gd name="T24" fmla="*/ 81 w 344"/>
                <a:gd name="T25" fmla="*/ 29 h 479"/>
                <a:gd name="T26" fmla="*/ 99 w 344"/>
                <a:gd name="T27" fmla="*/ 56 h 479"/>
                <a:gd name="T28" fmla="*/ 115 w 344"/>
                <a:gd name="T29" fmla="*/ 105 h 479"/>
                <a:gd name="T30" fmla="*/ 97 w 344"/>
                <a:gd name="T31" fmla="*/ 151 h 479"/>
                <a:gd name="T32" fmla="*/ 78 w 344"/>
                <a:gd name="T33" fmla="*/ 193 h 479"/>
                <a:gd name="T34" fmla="*/ 65 w 344"/>
                <a:gd name="T35" fmla="*/ 225 h 479"/>
                <a:gd name="T36" fmla="*/ 63 w 344"/>
                <a:gd name="T37" fmla="*/ 216 h 479"/>
                <a:gd name="T38" fmla="*/ 46 w 344"/>
                <a:gd name="T39" fmla="*/ 219 h 479"/>
                <a:gd name="T40" fmla="*/ 40 w 344"/>
                <a:gd name="T41" fmla="*/ 229 h 479"/>
                <a:gd name="T42" fmla="*/ 30 w 344"/>
                <a:gd name="T43" fmla="*/ 238 h 479"/>
                <a:gd name="T44" fmla="*/ 22 w 344"/>
                <a:gd name="T45" fmla="*/ 205 h 479"/>
                <a:gd name="T46" fmla="*/ 34 w 344"/>
                <a:gd name="T47" fmla="*/ 196 h 479"/>
                <a:gd name="T48" fmla="*/ 42 w 344"/>
                <a:gd name="T49" fmla="*/ 185 h 479"/>
                <a:gd name="T50" fmla="*/ 50 w 344"/>
                <a:gd name="T51" fmla="*/ 181 h 479"/>
                <a:gd name="T52" fmla="*/ 46 w 344"/>
                <a:gd name="T53" fmla="*/ 177 h 479"/>
                <a:gd name="T54" fmla="*/ 35 w 344"/>
                <a:gd name="T55" fmla="*/ 189 h 479"/>
                <a:gd name="T56" fmla="*/ 26 w 344"/>
                <a:gd name="T57" fmla="*/ 198 h 479"/>
                <a:gd name="T58" fmla="*/ 8 w 344"/>
                <a:gd name="T59" fmla="*/ 171 h 479"/>
                <a:gd name="T60" fmla="*/ 10 w 344"/>
                <a:gd name="T61" fmla="*/ 160 h 479"/>
                <a:gd name="T62" fmla="*/ 10 w 344"/>
                <a:gd name="T63" fmla="*/ 160 h 4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4" h="479">
                  <a:moveTo>
                    <a:pt x="31" y="320"/>
                  </a:moveTo>
                  <a:lnTo>
                    <a:pt x="89" y="329"/>
                  </a:lnTo>
                  <a:lnTo>
                    <a:pt x="149" y="320"/>
                  </a:lnTo>
                  <a:lnTo>
                    <a:pt x="208" y="294"/>
                  </a:lnTo>
                  <a:lnTo>
                    <a:pt x="125" y="304"/>
                  </a:lnTo>
                  <a:lnTo>
                    <a:pt x="187" y="281"/>
                  </a:lnTo>
                  <a:lnTo>
                    <a:pt x="157" y="275"/>
                  </a:lnTo>
                  <a:lnTo>
                    <a:pt x="238" y="247"/>
                  </a:lnTo>
                  <a:lnTo>
                    <a:pt x="204" y="235"/>
                  </a:lnTo>
                  <a:lnTo>
                    <a:pt x="256" y="220"/>
                  </a:lnTo>
                  <a:lnTo>
                    <a:pt x="289" y="179"/>
                  </a:lnTo>
                  <a:lnTo>
                    <a:pt x="290" y="153"/>
                  </a:lnTo>
                  <a:lnTo>
                    <a:pt x="245" y="166"/>
                  </a:lnTo>
                  <a:lnTo>
                    <a:pt x="245" y="126"/>
                  </a:lnTo>
                  <a:lnTo>
                    <a:pt x="191" y="169"/>
                  </a:lnTo>
                  <a:lnTo>
                    <a:pt x="217" y="121"/>
                  </a:lnTo>
                  <a:lnTo>
                    <a:pt x="168" y="143"/>
                  </a:lnTo>
                  <a:lnTo>
                    <a:pt x="184" y="105"/>
                  </a:lnTo>
                  <a:lnTo>
                    <a:pt x="150" y="121"/>
                  </a:lnTo>
                  <a:lnTo>
                    <a:pt x="160" y="87"/>
                  </a:lnTo>
                  <a:lnTo>
                    <a:pt x="153" y="36"/>
                  </a:lnTo>
                  <a:lnTo>
                    <a:pt x="191" y="78"/>
                  </a:lnTo>
                  <a:lnTo>
                    <a:pt x="178" y="36"/>
                  </a:lnTo>
                  <a:lnTo>
                    <a:pt x="151" y="0"/>
                  </a:lnTo>
                  <a:lnTo>
                    <a:pt x="202" y="16"/>
                  </a:lnTo>
                  <a:lnTo>
                    <a:pt x="242" y="57"/>
                  </a:lnTo>
                  <a:lnTo>
                    <a:pt x="286" y="76"/>
                  </a:lnTo>
                  <a:lnTo>
                    <a:pt x="296" y="112"/>
                  </a:lnTo>
                  <a:lnTo>
                    <a:pt x="331" y="151"/>
                  </a:lnTo>
                  <a:lnTo>
                    <a:pt x="344" y="210"/>
                  </a:lnTo>
                  <a:lnTo>
                    <a:pt x="341" y="259"/>
                  </a:lnTo>
                  <a:lnTo>
                    <a:pt x="289" y="302"/>
                  </a:lnTo>
                  <a:lnTo>
                    <a:pt x="273" y="355"/>
                  </a:lnTo>
                  <a:lnTo>
                    <a:pt x="232" y="385"/>
                  </a:lnTo>
                  <a:lnTo>
                    <a:pt x="211" y="421"/>
                  </a:lnTo>
                  <a:lnTo>
                    <a:pt x="195" y="450"/>
                  </a:lnTo>
                  <a:lnTo>
                    <a:pt x="161" y="479"/>
                  </a:lnTo>
                  <a:lnTo>
                    <a:pt x="187" y="431"/>
                  </a:lnTo>
                  <a:lnTo>
                    <a:pt x="170" y="451"/>
                  </a:lnTo>
                  <a:lnTo>
                    <a:pt x="139" y="438"/>
                  </a:lnTo>
                  <a:lnTo>
                    <a:pt x="164" y="462"/>
                  </a:lnTo>
                  <a:lnTo>
                    <a:pt x="119" y="457"/>
                  </a:lnTo>
                  <a:lnTo>
                    <a:pt x="151" y="473"/>
                  </a:lnTo>
                  <a:lnTo>
                    <a:pt x="89" y="476"/>
                  </a:lnTo>
                  <a:lnTo>
                    <a:pt x="88" y="436"/>
                  </a:lnTo>
                  <a:lnTo>
                    <a:pt x="65" y="410"/>
                  </a:lnTo>
                  <a:lnTo>
                    <a:pt x="113" y="429"/>
                  </a:lnTo>
                  <a:lnTo>
                    <a:pt x="103" y="391"/>
                  </a:lnTo>
                  <a:lnTo>
                    <a:pt x="122" y="396"/>
                  </a:lnTo>
                  <a:lnTo>
                    <a:pt x="126" y="369"/>
                  </a:lnTo>
                  <a:lnTo>
                    <a:pt x="146" y="388"/>
                  </a:lnTo>
                  <a:lnTo>
                    <a:pt x="151" y="361"/>
                  </a:lnTo>
                  <a:lnTo>
                    <a:pt x="194" y="331"/>
                  </a:lnTo>
                  <a:lnTo>
                    <a:pt x="137" y="354"/>
                  </a:lnTo>
                  <a:lnTo>
                    <a:pt x="92" y="355"/>
                  </a:lnTo>
                  <a:lnTo>
                    <a:pt x="105" y="378"/>
                  </a:lnTo>
                  <a:lnTo>
                    <a:pt x="72" y="368"/>
                  </a:lnTo>
                  <a:lnTo>
                    <a:pt x="79" y="395"/>
                  </a:lnTo>
                  <a:lnTo>
                    <a:pt x="55" y="363"/>
                  </a:lnTo>
                  <a:lnTo>
                    <a:pt x="25" y="342"/>
                  </a:lnTo>
                  <a:lnTo>
                    <a:pt x="0" y="319"/>
                  </a:lnTo>
                  <a:lnTo>
                    <a:pt x="31" y="3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 name="Freeform 116"/>
            <p:cNvSpPr>
              <a:spLocks/>
            </p:cNvSpPr>
            <p:nvPr/>
          </p:nvSpPr>
          <p:spPr bwMode="auto">
            <a:xfrm>
              <a:off x="3810" y="3041"/>
              <a:ext cx="46" cy="133"/>
            </a:xfrm>
            <a:custGeom>
              <a:avLst/>
              <a:gdLst>
                <a:gd name="T0" fmla="*/ 22 w 137"/>
                <a:gd name="T1" fmla="*/ 112 h 266"/>
                <a:gd name="T2" fmla="*/ 14 w 137"/>
                <a:gd name="T3" fmla="*/ 129 h 266"/>
                <a:gd name="T4" fmla="*/ 29 w 137"/>
                <a:gd name="T5" fmla="*/ 116 h 266"/>
                <a:gd name="T6" fmla="*/ 20 w 137"/>
                <a:gd name="T7" fmla="*/ 133 h 266"/>
                <a:gd name="T8" fmla="*/ 33 w 137"/>
                <a:gd name="T9" fmla="*/ 124 h 266"/>
                <a:gd name="T10" fmla="*/ 31 w 137"/>
                <a:gd name="T11" fmla="*/ 131 h 266"/>
                <a:gd name="T12" fmla="*/ 43 w 137"/>
                <a:gd name="T13" fmla="*/ 123 h 266"/>
                <a:gd name="T14" fmla="*/ 45 w 137"/>
                <a:gd name="T15" fmla="*/ 107 h 266"/>
                <a:gd name="T16" fmla="*/ 46 w 137"/>
                <a:gd name="T17" fmla="*/ 93 h 266"/>
                <a:gd name="T18" fmla="*/ 37 w 137"/>
                <a:gd name="T19" fmla="*/ 85 h 266"/>
                <a:gd name="T20" fmla="*/ 31 w 137"/>
                <a:gd name="T21" fmla="*/ 66 h 266"/>
                <a:gd name="T22" fmla="*/ 38 w 137"/>
                <a:gd name="T23" fmla="*/ 74 h 266"/>
                <a:gd name="T24" fmla="*/ 34 w 137"/>
                <a:gd name="T25" fmla="*/ 45 h 266"/>
                <a:gd name="T26" fmla="*/ 29 w 137"/>
                <a:gd name="T27" fmla="*/ 38 h 266"/>
                <a:gd name="T28" fmla="*/ 45 w 137"/>
                <a:gd name="T29" fmla="*/ 21 h 266"/>
                <a:gd name="T30" fmla="*/ 26 w 137"/>
                <a:gd name="T31" fmla="*/ 24 h 266"/>
                <a:gd name="T32" fmla="*/ 44 w 137"/>
                <a:gd name="T33" fmla="*/ 9 h 266"/>
                <a:gd name="T34" fmla="*/ 23 w 137"/>
                <a:gd name="T35" fmla="*/ 14 h 266"/>
                <a:gd name="T36" fmla="*/ 14 w 137"/>
                <a:gd name="T37" fmla="*/ 5 h 266"/>
                <a:gd name="T38" fmla="*/ 14 w 137"/>
                <a:gd name="T39" fmla="*/ 17 h 266"/>
                <a:gd name="T40" fmla="*/ 7 w 137"/>
                <a:gd name="T41" fmla="*/ 0 h 266"/>
                <a:gd name="T42" fmla="*/ 7 w 137"/>
                <a:gd name="T43" fmla="*/ 34 h 266"/>
                <a:gd name="T44" fmla="*/ 0 w 137"/>
                <a:gd name="T45" fmla="*/ 22 h 266"/>
                <a:gd name="T46" fmla="*/ 9 w 137"/>
                <a:gd name="T47" fmla="*/ 46 h 266"/>
                <a:gd name="T48" fmla="*/ 14 w 137"/>
                <a:gd name="T49" fmla="*/ 61 h 266"/>
                <a:gd name="T50" fmla="*/ 1 w 137"/>
                <a:gd name="T51" fmla="*/ 45 h 266"/>
                <a:gd name="T52" fmla="*/ 14 w 137"/>
                <a:gd name="T53" fmla="*/ 69 h 266"/>
                <a:gd name="T54" fmla="*/ 23 w 137"/>
                <a:gd name="T55" fmla="*/ 79 h 266"/>
                <a:gd name="T56" fmla="*/ 23 w 137"/>
                <a:gd name="T57" fmla="*/ 92 h 266"/>
                <a:gd name="T58" fmla="*/ 22 w 137"/>
                <a:gd name="T59" fmla="*/ 101 h 266"/>
                <a:gd name="T60" fmla="*/ 13 w 137"/>
                <a:gd name="T61" fmla="*/ 119 h 266"/>
                <a:gd name="T62" fmla="*/ 22 w 137"/>
                <a:gd name="T63" fmla="*/ 112 h 266"/>
                <a:gd name="T64" fmla="*/ 22 w 137"/>
                <a:gd name="T65" fmla="*/ 112 h 266"/>
                <a:gd name="T66" fmla="*/ 22 w 137"/>
                <a:gd name="T67" fmla="*/ 112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7" h="266">
                  <a:moveTo>
                    <a:pt x="65" y="224"/>
                  </a:moveTo>
                  <a:lnTo>
                    <a:pt x="43" y="257"/>
                  </a:lnTo>
                  <a:lnTo>
                    <a:pt x="86" y="232"/>
                  </a:lnTo>
                  <a:lnTo>
                    <a:pt x="59" y="266"/>
                  </a:lnTo>
                  <a:lnTo>
                    <a:pt x="99" y="248"/>
                  </a:lnTo>
                  <a:lnTo>
                    <a:pt x="92" y="262"/>
                  </a:lnTo>
                  <a:lnTo>
                    <a:pt x="128" y="245"/>
                  </a:lnTo>
                  <a:lnTo>
                    <a:pt x="133" y="213"/>
                  </a:lnTo>
                  <a:lnTo>
                    <a:pt x="137" y="185"/>
                  </a:lnTo>
                  <a:lnTo>
                    <a:pt x="110" y="170"/>
                  </a:lnTo>
                  <a:lnTo>
                    <a:pt x="92" y="131"/>
                  </a:lnTo>
                  <a:lnTo>
                    <a:pt x="114" y="148"/>
                  </a:lnTo>
                  <a:lnTo>
                    <a:pt x="100" y="89"/>
                  </a:lnTo>
                  <a:lnTo>
                    <a:pt x="86" y="75"/>
                  </a:lnTo>
                  <a:lnTo>
                    <a:pt x="133" y="41"/>
                  </a:lnTo>
                  <a:lnTo>
                    <a:pt x="76" y="47"/>
                  </a:lnTo>
                  <a:lnTo>
                    <a:pt x="131" y="18"/>
                  </a:lnTo>
                  <a:lnTo>
                    <a:pt x="69" y="27"/>
                  </a:lnTo>
                  <a:lnTo>
                    <a:pt x="43" y="10"/>
                  </a:lnTo>
                  <a:lnTo>
                    <a:pt x="43" y="34"/>
                  </a:lnTo>
                  <a:lnTo>
                    <a:pt x="21" y="0"/>
                  </a:lnTo>
                  <a:lnTo>
                    <a:pt x="22" y="68"/>
                  </a:lnTo>
                  <a:lnTo>
                    <a:pt x="0" y="43"/>
                  </a:lnTo>
                  <a:lnTo>
                    <a:pt x="28" y="91"/>
                  </a:lnTo>
                  <a:lnTo>
                    <a:pt x="41" y="122"/>
                  </a:lnTo>
                  <a:lnTo>
                    <a:pt x="2" y="89"/>
                  </a:lnTo>
                  <a:lnTo>
                    <a:pt x="43" y="137"/>
                  </a:lnTo>
                  <a:lnTo>
                    <a:pt x="68" y="158"/>
                  </a:lnTo>
                  <a:lnTo>
                    <a:pt x="69" y="183"/>
                  </a:lnTo>
                  <a:lnTo>
                    <a:pt x="66" y="202"/>
                  </a:lnTo>
                  <a:lnTo>
                    <a:pt x="39" y="237"/>
                  </a:lnTo>
                  <a:lnTo>
                    <a:pt x="65" y="2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 name="Freeform 117"/>
            <p:cNvSpPr>
              <a:spLocks/>
            </p:cNvSpPr>
            <p:nvPr/>
          </p:nvSpPr>
          <p:spPr bwMode="auto">
            <a:xfrm>
              <a:off x="3828" y="3145"/>
              <a:ext cx="54" cy="88"/>
            </a:xfrm>
            <a:custGeom>
              <a:avLst/>
              <a:gdLst>
                <a:gd name="T0" fmla="*/ 3 w 161"/>
                <a:gd name="T1" fmla="*/ 50 h 176"/>
                <a:gd name="T2" fmla="*/ 18 w 161"/>
                <a:gd name="T3" fmla="*/ 49 h 176"/>
                <a:gd name="T4" fmla="*/ 25 w 161"/>
                <a:gd name="T5" fmla="*/ 36 h 176"/>
                <a:gd name="T6" fmla="*/ 38 w 161"/>
                <a:gd name="T7" fmla="*/ 27 h 176"/>
                <a:gd name="T8" fmla="*/ 45 w 161"/>
                <a:gd name="T9" fmla="*/ 6 h 176"/>
                <a:gd name="T10" fmla="*/ 54 w 161"/>
                <a:gd name="T11" fmla="*/ 0 h 176"/>
                <a:gd name="T12" fmla="*/ 45 w 161"/>
                <a:gd name="T13" fmla="*/ 23 h 176"/>
                <a:gd name="T14" fmla="*/ 29 w 161"/>
                <a:gd name="T15" fmla="*/ 40 h 176"/>
                <a:gd name="T16" fmla="*/ 22 w 161"/>
                <a:gd name="T17" fmla="*/ 52 h 176"/>
                <a:gd name="T18" fmla="*/ 24 w 161"/>
                <a:gd name="T19" fmla="*/ 60 h 176"/>
                <a:gd name="T20" fmla="*/ 24 w 161"/>
                <a:gd name="T21" fmla="*/ 62 h 176"/>
                <a:gd name="T22" fmla="*/ 24 w 161"/>
                <a:gd name="T23" fmla="*/ 77 h 176"/>
                <a:gd name="T24" fmla="*/ 22 w 161"/>
                <a:gd name="T25" fmla="*/ 86 h 176"/>
                <a:gd name="T26" fmla="*/ 17 w 161"/>
                <a:gd name="T27" fmla="*/ 88 h 176"/>
                <a:gd name="T28" fmla="*/ 12 w 161"/>
                <a:gd name="T29" fmla="*/ 87 h 176"/>
                <a:gd name="T30" fmla="*/ 19 w 161"/>
                <a:gd name="T31" fmla="*/ 83 h 176"/>
                <a:gd name="T32" fmla="*/ 22 w 161"/>
                <a:gd name="T33" fmla="*/ 74 h 176"/>
                <a:gd name="T34" fmla="*/ 20 w 161"/>
                <a:gd name="T35" fmla="*/ 58 h 176"/>
                <a:gd name="T36" fmla="*/ 19 w 161"/>
                <a:gd name="T37" fmla="*/ 53 h 176"/>
                <a:gd name="T38" fmla="*/ 10 w 161"/>
                <a:gd name="T39" fmla="*/ 54 h 176"/>
                <a:gd name="T40" fmla="*/ 11 w 161"/>
                <a:gd name="T41" fmla="*/ 71 h 176"/>
                <a:gd name="T42" fmla="*/ 7 w 161"/>
                <a:gd name="T43" fmla="*/ 85 h 176"/>
                <a:gd name="T44" fmla="*/ 6 w 161"/>
                <a:gd name="T45" fmla="*/ 63 h 176"/>
                <a:gd name="T46" fmla="*/ 0 w 161"/>
                <a:gd name="T47" fmla="*/ 54 h 176"/>
                <a:gd name="T48" fmla="*/ 0 w 161"/>
                <a:gd name="T49" fmla="*/ 42 h 176"/>
                <a:gd name="T50" fmla="*/ 3 w 161"/>
                <a:gd name="T51" fmla="*/ 50 h 176"/>
                <a:gd name="T52" fmla="*/ 3 w 161"/>
                <a:gd name="T53" fmla="*/ 50 h 176"/>
                <a:gd name="T54" fmla="*/ 3 w 161"/>
                <a:gd name="T55" fmla="*/ 50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1" h="176">
                  <a:moveTo>
                    <a:pt x="10" y="100"/>
                  </a:moveTo>
                  <a:lnTo>
                    <a:pt x="55" y="97"/>
                  </a:lnTo>
                  <a:lnTo>
                    <a:pt x="75" y="72"/>
                  </a:lnTo>
                  <a:lnTo>
                    <a:pt x="112" y="54"/>
                  </a:lnTo>
                  <a:lnTo>
                    <a:pt x="134" y="11"/>
                  </a:lnTo>
                  <a:lnTo>
                    <a:pt x="161" y="0"/>
                  </a:lnTo>
                  <a:lnTo>
                    <a:pt x="134" y="45"/>
                  </a:lnTo>
                  <a:lnTo>
                    <a:pt x="85" y="79"/>
                  </a:lnTo>
                  <a:lnTo>
                    <a:pt x="66" y="103"/>
                  </a:lnTo>
                  <a:lnTo>
                    <a:pt x="71" y="120"/>
                  </a:lnTo>
                  <a:lnTo>
                    <a:pt x="72" y="124"/>
                  </a:lnTo>
                  <a:lnTo>
                    <a:pt x="73" y="153"/>
                  </a:lnTo>
                  <a:lnTo>
                    <a:pt x="65" y="172"/>
                  </a:lnTo>
                  <a:lnTo>
                    <a:pt x="52" y="176"/>
                  </a:lnTo>
                  <a:lnTo>
                    <a:pt x="37" y="173"/>
                  </a:lnTo>
                  <a:lnTo>
                    <a:pt x="58" y="166"/>
                  </a:lnTo>
                  <a:lnTo>
                    <a:pt x="66" y="147"/>
                  </a:lnTo>
                  <a:lnTo>
                    <a:pt x="61" y="116"/>
                  </a:lnTo>
                  <a:lnTo>
                    <a:pt x="56" y="105"/>
                  </a:lnTo>
                  <a:lnTo>
                    <a:pt x="30" y="107"/>
                  </a:lnTo>
                  <a:lnTo>
                    <a:pt x="32" y="142"/>
                  </a:lnTo>
                  <a:lnTo>
                    <a:pt x="20" y="170"/>
                  </a:lnTo>
                  <a:lnTo>
                    <a:pt x="18" y="125"/>
                  </a:lnTo>
                  <a:lnTo>
                    <a:pt x="0" y="107"/>
                  </a:lnTo>
                  <a:lnTo>
                    <a:pt x="0" y="84"/>
                  </a:lnTo>
                  <a:lnTo>
                    <a:pt x="10"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 name="Freeform 118"/>
            <p:cNvSpPr>
              <a:spLocks/>
            </p:cNvSpPr>
            <p:nvPr/>
          </p:nvSpPr>
          <p:spPr bwMode="auto">
            <a:xfrm>
              <a:off x="3824" y="3215"/>
              <a:ext cx="26" cy="17"/>
            </a:xfrm>
            <a:custGeom>
              <a:avLst/>
              <a:gdLst>
                <a:gd name="T0" fmla="*/ 2 w 77"/>
                <a:gd name="T1" fmla="*/ 6 h 35"/>
                <a:gd name="T2" fmla="*/ 5 w 77"/>
                <a:gd name="T3" fmla="*/ 12 h 35"/>
                <a:gd name="T4" fmla="*/ 10 w 77"/>
                <a:gd name="T5" fmla="*/ 17 h 35"/>
                <a:gd name="T6" fmla="*/ 22 w 77"/>
                <a:gd name="T7" fmla="*/ 17 h 35"/>
                <a:gd name="T8" fmla="*/ 26 w 77"/>
                <a:gd name="T9" fmla="*/ 16 h 35"/>
                <a:gd name="T10" fmla="*/ 14 w 77"/>
                <a:gd name="T11" fmla="*/ 13 h 35"/>
                <a:gd name="T12" fmla="*/ 15 w 77"/>
                <a:gd name="T13" fmla="*/ 2 h 35"/>
                <a:gd name="T14" fmla="*/ 10 w 77"/>
                <a:gd name="T15" fmla="*/ 10 h 35"/>
                <a:gd name="T16" fmla="*/ 0 w 77"/>
                <a:gd name="T17" fmla="*/ 0 h 35"/>
                <a:gd name="T18" fmla="*/ 2 w 77"/>
                <a:gd name="T19" fmla="*/ 6 h 35"/>
                <a:gd name="T20" fmla="*/ 2 w 77"/>
                <a:gd name="T21" fmla="*/ 6 h 35"/>
                <a:gd name="T22" fmla="*/ 2 w 77"/>
                <a:gd name="T23" fmla="*/ 6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35">
                  <a:moveTo>
                    <a:pt x="6" y="12"/>
                  </a:moveTo>
                  <a:lnTo>
                    <a:pt x="14" y="24"/>
                  </a:lnTo>
                  <a:lnTo>
                    <a:pt x="30" y="35"/>
                  </a:lnTo>
                  <a:lnTo>
                    <a:pt x="64" y="35"/>
                  </a:lnTo>
                  <a:lnTo>
                    <a:pt x="77" y="32"/>
                  </a:lnTo>
                  <a:lnTo>
                    <a:pt x="41" y="26"/>
                  </a:lnTo>
                  <a:lnTo>
                    <a:pt x="44" y="4"/>
                  </a:lnTo>
                  <a:lnTo>
                    <a:pt x="31" y="20"/>
                  </a:lnTo>
                  <a:lnTo>
                    <a:pt x="0" y="0"/>
                  </a:lnTo>
                  <a:lnTo>
                    <a:pt x="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 name="Freeform 119"/>
            <p:cNvSpPr>
              <a:spLocks/>
            </p:cNvSpPr>
            <p:nvPr/>
          </p:nvSpPr>
          <p:spPr bwMode="auto">
            <a:xfrm>
              <a:off x="3611" y="3848"/>
              <a:ext cx="448" cy="182"/>
            </a:xfrm>
            <a:custGeom>
              <a:avLst/>
              <a:gdLst>
                <a:gd name="T0" fmla="*/ 330 w 1343"/>
                <a:gd name="T1" fmla="*/ 0 h 363"/>
                <a:gd name="T2" fmla="*/ 336 w 1343"/>
                <a:gd name="T3" fmla="*/ 33 h 363"/>
                <a:gd name="T4" fmla="*/ 359 w 1343"/>
                <a:gd name="T5" fmla="*/ 86 h 363"/>
                <a:gd name="T6" fmla="*/ 372 w 1343"/>
                <a:gd name="T7" fmla="*/ 126 h 363"/>
                <a:gd name="T8" fmla="*/ 448 w 1343"/>
                <a:gd name="T9" fmla="*/ 182 h 363"/>
                <a:gd name="T10" fmla="*/ 357 w 1343"/>
                <a:gd name="T11" fmla="*/ 140 h 363"/>
                <a:gd name="T12" fmla="*/ 0 w 1343"/>
                <a:gd name="T13" fmla="*/ 5 h 363"/>
                <a:gd name="T14" fmla="*/ 359 w 1343"/>
                <a:gd name="T15" fmla="*/ 131 h 363"/>
                <a:gd name="T16" fmla="*/ 331 w 1343"/>
                <a:gd name="T17" fmla="*/ 89 h 363"/>
                <a:gd name="T18" fmla="*/ 331 w 1343"/>
                <a:gd name="T19" fmla="*/ 48 h 363"/>
                <a:gd name="T20" fmla="*/ 323 w 1343"/>
                <a:gd name="T21" fmla="*/ 35 h 363"/>
                <a:gd name="T22" fmla="*/ 295 w 1343"/>
                <a:gd name="T23" fmla="*/ 41 h 363"/>
                <a:gd name="T24" fmla="*/ 255 w 1343"/>
                <a:gd name="T25" fmla="*/ 58 h 363"/>
                <a:gd name="T26" fmla="*/ 297 w 1343"/>
                <a:gd name="T27" fmla="*/ 31 h 363"/>
                <a:gd name="T28" fmla="*/ 319 w 1343"/>
                <a:gd name="T29" fmla="*/ 26 h 363"/>
                <a:gd name="T30" fmla="*/ 315 w 1343"/>
                <a:gd name="T31" fmla="*/ 0 h 363"/>
                <a:gd name="T32" fmla="*/ 330 w 1343"/>
                <a:gd name="T33" fmla="*/ 0 h 363"/>
                <a:gd name="T34" fmla="*/ 330 w 1343"/>
                <a:gd name="T35" fmla="*/ 0 h 363"/>
                <a:gd name="T36" fmla="*/ 330 w 1343"/>
                <a:gd name="T37" fmla="*/ 0 h 3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3" h="363">
                  <a:moveTo>
                    <a:pt x="988" y="0"/>
                  </a:moveTo>
                  <a:lnTo>
                    <a:pt x="1006" y="65"/>
                  </a:lnTo>
                  <a:lnTo>
                    <a:pt x="1077" y="172"/>
                  </a:lnTo>
                  <a:lnTo>
                    <a:pt x="1115" y="251"/>
                  </a:lnTo>
                  <a:lnTo>
                    <a:pt x="1343" y="363"/>
                  </a:lnTo>
                  <a:lnTo>
                    <a:pt x="1070" y="279"/>
                  </a:lnTo>
                  <a:lnTo>
                    <a:pt x="0" y="10"/>
                  </a:lnTo>
                  <a:lnTo>
                    <a:pt x="1077" y="262"/>
                  </a:lnTo>
                  <a:lnTo>
                    <a:pt x="992" y="177"/>
                  </a:lnTo>
                  <a:lnTo>
                    <a:pt x="992" y="95"/>
                  </a:lnTo>
                  <a:lnTo>
                    <a:pt x="969" y="70"/>
                  </a:lnTo>
                  <a:lnTo>
                    <a:pt x="884" y="82"/>
                  </a:lnTo>
                  <a:lnTo>
                    <a:pt x="764" y="115"/>
                  </a:lnTo>
                  <a:lnTo>
                    <a:pt x="891" y="62"/>
                  </a:lnTo>
                  <a:lnTo>
                    <a:pt x="955" y="52"/>
                  </a:lnTo>
                  <a:lnTo>
                    <a:pt x="944" y="0"/>
                  </a:lnTo>
                  <a:lnTo>
                    <a:pt x="9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 name="Freeform 120"/>
            <p:cNvSpPr>
              <a:spLocks/>
            </p:cNvSpPr>
            <p:nvPr/>
          </p:nvSpPr>
          <p:spPr bwMode="auto">
            <a:xfrm>
              <a:off x="3442" y="3769"/>
              <a:ext cx="193" cy="94"/>
            </a:xfrm>
            <a:custGeom>
              <a:avLst/>
              <a:gdLst>
                <a:gd name="T0" fmla="*/ 176 w 579"/>
                <a:gd name="T1" fmla="*/ 23 h 189"/>
                <a:gd name="T2" fmla="*/ 175 w 579"/>
                <a:gd name="T3" fmla="*/ 0 h 189"/>
                <a:gd name="T4" fmla="*/ 162 w 579"/>
                <a:gd name="T5" fmla="*/ 22 h 189"/>
                <a:gd name="T6" fmla="*/ 145 w 579"/>
                <a:gd name="T7" fmla="*/ 38 h 189"/>
                <a:gd name="T8" fmla="*/ 114 w 579"/>
                <a:gd name="T9" fmla="*/ 56 h 189"/>
                <a:gd name="T10" fmla="*/ 97 w 579"/>
                <a:gd name="T11" fmla="*/ 50 h 189"/>
                <a:gd name="T12" fmla="*/ 6 w 579"/>
                <a:gd name="T13" fmla="*/ 20 h 189"/>
                <a:gd name="T14" fmla="*/ 0 w 579"/>
                <a:gd name="T15" fmla="*/ 24 h 189"/>
                <a:gd name="T16" fmla="*/ 193 w 579"/>
                <a:gd name="T17" fmla="*/ 94 h 189"/>
                <a:gd name="T18" fmla="*/ 136 w 579"/>
                <a:gd name="T19" fmla="*/ 57 h 189"/>
                <a:gd name="T20" fmla="*/ 159 w 579"/>
                <a:gd name="T21" fmla="*/ 41 h 189"/>
                <a:gd name="T22" fmla="*/ 185 w 579"/>
                <a:gd name="T23" fmla="*/ 42 h 189"/>
                <a:gd name="T24" fmla="*/ 176 w 579"/>
                <a:gd name="T25" fmla="*/ 23 h 189"/>
                <a:gd name="T26" fmla="*/ 176 w 579"/>
                <a:gd name="T27" fmla="*/ 23 h 189"/>
                <a:gd name="T28" fmla="*/ 176 w 579"/>
                <a:gd name="T29" fmla="*/ 23 h 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9" h="189">
                  <a:moveTo>
                    <a:pt x="527" y="47"/>
                  </a:moveTo>
                  <a:lnTo>
                    <a:pt x="524" y="0"/>
                  </a:lnTo>
                  <a:lnTo>
                    <a:pt x="486" y="44"/>
                  </a:lnTo>
                  <a:lnTo>
                    <a:pt x="435" y="77"/>
                  </a:lnTo>
                  <a:lnTo>
                    <a:pt x="341" y="112"/>
                  </a:lnTo>
                  <a:lnTo>
                    <a:pt x="291" y="101"/>
                  </a:lnTo>
                  <a:lnTo>
                    <a:pt x="18" y="40"/>
                  </a:lnTo>
                  <a:lnTo>
                    <a:pt x="0" y="48"/>
                  </a:lnTo>
                  <a:lnTo>
                    <a:pt x="579" y="189"/>
                  </a:lnTo>
                  <a:lnTo>
                    <a:pt x="408" y="115"/>
                  </a:lnTo>
                  <a:lnTo>
                    <a:pt x="478" y="82"/>
                  </a:lnTo>
                  <a:lnTo>
                    <a:pt x="554" y="85"/>
                  </a:lnTo>
                  <a:lnTo>
                    <a:pt x="527"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Freeform 121"/>
            <p:cNvSpPr>
              <a:spLocks/>
            </p:cNvSpPr>
            <p:nvPr/>
          </p:nvSpPr>
          <p:spPr bwMode="auto">
            <a:xfrm>
              <a:off x="3642" y="3812"/>
              <a:ext cx="148" cy="73"/>
            </a:xfrm>
            <a:custGeom>
              <a:avLst/>
              <a:gdLst>
                <a:gd name="T0" fmla="*/ 25 w 443"/>
                <a:gd name="T1" fmla="*/ 46 h 147"/>
                <a:gd name="T2" fmla="*/ 53 w 443"/>
                <a:gd name="T3" fmla="*/ 67 h 147"/>
                <a:gd name="T4" fmla="*/ 114 w 443"/>
                <a:gd name="T5" fmla="*/ 73 h 147"/>
                <a:gd name="T6" fmla="*/ 148 w 443"/>
                <a:gd name="T7" fmla="*/ 71 h 147"/>
                <a:gd name="T8" fmla="*/ 108 w 443"/>
                <a:gd name="T9" fmla="*/ 49 h 147"/>
                <a:gd name="T10" fmla="*/ 53 w 443"/>
                <a:gd name="T11" fmla="*/ 7 h 147"/>
                <a:gd name="T12" fmla="*/ 70 w 443"/>
                <a:gd name="T13" fmla="*/ 45 h 147"/>
                <a:gd name="T14" fmla="*/ 82 w 443"/>
                <a:gd name="T15" fmla="*/ 61 h 147"/>
                <a:gd name="T16" fmla="*/ 50 w 443"/>
                <a:gd name="T17" fmla="*/ 42 h 147"/>
                <a:gd name="T18" fmla="*/ 0 w 443"/>
                <a:gd name="T19" fmla="*/ 0 h 147"/>
                <a:gd name="T20" fmla="*/ 25 w 443"/>
                <a:gd name="T21" fmla="*/ 46 h 147"/>
                <a:gd name="T22" fmla="*/ 25 w 443"/>
                <a:gd name="T23" fmla="*/ 46 h 147"/>
                <a:gd name="T24" fmla="*/ 25 w 443"/>
                <a:gd name="T25" fmla="*/ 46 h 1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3" h="147">
                  <a:moveTo>
                    <a:pt x="75" y="92"/>
                  </a:moveTo>
                  <a:lnTo>
                    <a:pt x="160" y="134"/>
                  </a:lnTo>
                  <a:lnTo>
                    <a:pt x="340" y="147"/>
                  </a:lnTo>
                  <a:lnTo>
                    <a:pt x="443" y="142"/>
                  </a:lnTo>
                  <a:lnTo>
                    <a:pt x="324" y="99"/>
                  </a:lnTo>
                  <a:lnTo>
                    <a:pt x="160" y="14"/>
                  </a:lnTo>
                  <a:lnTo>
                    <a:pt x="209" y="90"/>
                  </a:lnTo>
                  <a:lnTo>
                    <a:pt x="246" y="122"/>
                  </a:lnTo>
                  <a:lnTo>
                    <a:pt x="150" y="84"/>
                  </a:lnTo>
                  <a:lnTo>
                    <a:pt x="0" y="0"/>
                  </a:lnTo>
                  <a:lnTo>
                    <a:pt x="75"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 name="Freeform 122"/>
            <p:cNvSpPr>
              <a:spLocks/>
            </p:cNvSpPr>
            <p:nvPr/>
          </p:nvSpPr>
          <p:spPr bwMode="auto">
            <a:xfrm>
              <a:off x="3307" y="3325"/>
              <a:ext cx="219" cy="203"/>
            </a:xfrm>
            <a:custGeom>
              <a:avLst/>
              <a:gdLst>
                <a:gd name="T0" fmla="*/ 214 w 656"/>
                <a:gd name="T1" fmla="*/ 199 h 407"/>
                <a:gd name="T2" fmla="*/ 181 w 656"/>
                <a:gd name="T3" fmla="*/ 120 h 407"/>
                <a:gd name="T4" fmla="*/ 139 w 656"/>
                <a:gd name="T5" fmla="*/ 0 h 407"/>
                <a:gd name="T6" fmla="*/ 21 w 656"/>
                <a:gd name="T7" fmla="*/ 42 h 407"/>
                <a:gd name="T8" fmla="*/ 0 w 656"/>
                <a:gd name="T9" fmla="*/ 49 h 407"/>
                <a:gd name="T10" fmla="*/ 24 w 656"/>
                <a:gd name="T11" fmla="*/ 52 h 407"/>
                <a:gd name="T12" fmla="*/ 52 w 656"/>
                <a:gd name="T13" fmla="*/ 82 h 407"/>
                <a:gd name="T14" fmla="*/ 162 w 656"/>
                <a:gd name="T15" fmla="*/ 197 h 407"/>
                <a:gd name="T16" fmla="*/ 23 w 656"/>
                <a:gd name="T17" fmla="*/ 46 h 407"/>
                <a:gd name="T18" fmla="*/ 137 w 656"/>
                <a:gd name="T19" fmla="*/ 7 h 407"/>
                <a:gd name="T20" fmla="*/ 213 w 656"/>
                <a:gd name="T21" fmla="*/ 203 h 407"/>
                <a:gd name="T22" fmla="*/ 219 w 656"/>
                <a:gd name="T23" fmla="*/ 201 h 407"/>
                <a:gd name="T24" fmla="*/ 214 w 656"/>
                <a:gd name="T25" fmla="*/ 199 h 407"/>
                <a:gd name="T26" fmla="*/ 214 w 656"/>
                <a:gd name="T27" fmla="*/ 199 h 407"/>
                <a:gd name="T28" fmla="*/ 214 w 656"/>
                <a:gd name="T29" fmla="*/ 199 h 4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56" h="407">
                  <a:moveTo>
                    <a:pt x="642" y="399"/>
                  </a:moveTo>
                  <a:lnTo>
                    <a:pt x="543" y="240"/>
                  </a:lnTo>
                  <a:lnTo>
                    <a:pt x="417" y="0"/>
                  </a:lnTo>
                  <a:lnTo>
                    <a:pt x="63" y="84"/>
                  </a:lnTo>
                  <a:lnTo>
                    <a:pt x="0" y="99"/>
                  </a:lnTo>
                  <a:lnTo>
                    <a:pt x="73" y="105"/>
                  </a:lnTo>
                  <a:lnTo>
                    <a:pt x="156" y="165"/>
                  </a:lnTo>
                  <a:lnTo>
                    <a:pt x="486" y="395"/>
                  </a:lnTo>
                  <a:lnTo>
                    <a:pt x="70" y="93"/>
                  </a:lnTo>
                  <a:lnTo>
                    <a:pt x="410" y="14"/>
                  </a:lnTo>
                  <a:lnTo>
                    <a:pt x="638" y="407"/>
                  </a:lnTo>
                  <a:lnTo>
                    <a:pt x="656" y="403"/>
                  </a:lnTo>
                  <a:lnTo>
                    <a:pt x="642" y="3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 name="Freeform 123"/>
            <p:cNvSpPr>
              <a:spLocks/>
            </p:cNvSpPr>
            <p:nvPr/>
          </p:nvSpPr>
          <p:spPr bwMode="auto">
            <a:xfrm>
              <a:off x="3206" y="3372"/>
              <a:ext cx="249" cy="208"/>
            </a:xfrm>
            <a:custGeom>
              <a:avLst/>
              <a:gdLst>
                <a:gd name="T0" fmla="*/ 2 w 747"/>
                <a:gd name="T1" fmla="*/ 85 h 416"/>
                <a:gd name="T2" fmla="*/ 82 w 747"/>
                <a:gd name="T3" fmla="*/ 7 h 416"/>
                <a:gd name="T4" fmla="*/ 249 w 747"/>
                <a:gd name="T5" fmla="*/ 208 h 416"/>
                <a:gd name="T6" fmla="*/ 85 w 747"/>
                <a:gd name="T7" fmla="*/ 5 h 416"/>
                <a:gd name="T8" fmla="*/ 118 w 747"/>
                <a:gd name="T9" fmla="*/ 4 h 416"/>
                <a:gd name="T10" fmla="*/ 86 w 747"/>
                <a:gd name="T11" fmla="*/ 0 h 416"/>
                <a:gd name="T12" fmla="*/ 0 w 747"/>
                <a:gd name="T13" fmla="*/ 81 h 416"/>
                <a:gd name="T14" fmla="*/ 0 w 747"/>
                <a:gd name="T15" fmla="*/ 91 h 416"/>
                <a:gd name="T16" fmla="*/ 77 w 747"/>
                <a:gd name="T17" fmla="*/ 205 h 416"/>
                <a:gd name="T18" fmla="*/ 83 w 747"/>
                <a:gd name="T19" fmla="*/ 203 h 416"/>
                <a:gd name="T20" fmla="*/ 3 w 747"/>
                <a:gd name="T21" fmla="*/ 91 h 416"/>
                <a:gd name="T22" fmla="*/ 2 w 747"/>
                <a:gd name="T23" fmla="*/ 85 h 416"/>
                <a:gd name="T24" fmla="*/ 2 w 747"/>
                <a:gd name="T25" fmla="*/ 85 h 416"/>
                <a:gd name="T26" fmla="*/ 2 w 747"/>
                <a:gd name="T27" fmla="*/ 85 h 4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7" h="416">
                  <a:moveTo>
                    <a:pt x="6" y="169"/>
                  </a:moveTo>
                  <a:lnTo>
                    <a:pt x="245" y="13"/>
                  </a:lnTo>
                  <a:lnTo>
                    <a:pt x="747" y="416"/>
                  </a:lnTo>
                  <a:lnTo>
                    <a:pt x="255" y="10"/>
                  </a:lnTo>
                  <a:lnTo>
                    <a:pt x="353" y="7"/>
                  </a:lnTo>
                  <a:lnTo>
                    <a:pt x="257" y="0"/>
                  </a:lnTo>
                  <a:lnTo>
                    <a:pt x="0" y="161"/>
                  </a:lnTo>
                  <a:lnTo>
                    <a:pt x="0" y="182"/>
                  </a:lnTo>
                  <a:lnTo>
                    <a:pt x="232" y="410"/>
                  </a:lnTo>
                  <a:lnTo>
                    <a:pt x="249" y="405"/>
                  </a:lnTo>
                  <a:lnTo>
                    <a:pt x="9" y="182"/>
                  </a:lnTo>
                  <a:lnTo>
                    <a:pt x="6" y="1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Freeform 124"/>
            <p:cNvSpPr>
              <a:spLocks/>
            </p:cNvSpPr>
            <p:nvPr/>
          </p:nvSpPr>
          <p:spPr bwMode="auto">
            <a:xfrm>
              <a:off x="3519" y="3695"/>
              <a:ext cx="61" cy="123"/>
            </a:xfrm>
            <a:custGeom>
              <a:avLst/>
              <a:gdLst>
                <a:gd name="T0" fmla="*/ 52 w 182"/>
                <a:gd name="T1" fmla="*/ 27 h 245"/>
                <a:gd name="T2" fmla="*/ 35 w 182"/>
                <a:gd name="T3" fmla="*/ 91 h 245"/>
                <a:gd name="T4" fmla="*/ 15 w 182"/>
                <a:gd name="T5" fmla="*/ 116 h 245"/>
                <a:gd name="T6" fmla="*/ 0 w 182"/>
                <a:gd name="T7" fmla="*/ 123 h 245"/>
                <a:gd name="T8" fmla="*/ 19 w 182"/>
                <a:gd name="T9" fmla="*/ 98 h 245"/>
                <a:gd name="T10" fmla="*/ 29 w 182"/>
                <a:gd name="T11" fmla="*/ 63 h 245"/>
                <a:gd name="T12" fmla="*/ 34 w 182"/>
                <a:gd name="T13" fmla="*/ 17 h 245"/>
                <a:gd name="T14" fmla="*/ 61 w 182"/>
                <a:gd name="T15" fmla="*/ 0 h 245"/>
                <a:gd name="T16" fmla="*/ 52 w 182"/>
                <a:gd name="T17" fmla="*/ 27 h 245"/>
                <a:gd name="T18" fmla="*/ 52 w 182"/>
                <a:gd name="T19" fmla="*/ 27 h 245"/>
                <a:gd name="T20" fmla="*/ 52 w 182"/>
                <a:gd name="T21" fmla="*/ 27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245">
                  <a:moveTo>
                    <a:pt x="156" y="54"/>
                  </a:moveTo>
                  <a:lnTo>
                    <a:pt x="104" y="181"/>
                  </a:lnTo>
                  <a:lnTo>
                    <a:pt x="46" y="232"/>
                  </a:lnTo>
                  <a:lnTo>
                    <a:pt x="0" y="245"/>
                  </a:lnTo>
                  <a:lnTo>
                    <a:pt x="57" y="196"/>
                  </a:lnTo>
                  <a:lnTo>
                    <a:pt x="87" y="126"/>
                  </a:lnTo>
                  <a:lnTo>
                    <a:pt x="100" y="33"/>
                  </a:lnTo>
                  <a:lnTo>
                    <a:pt x="182" y="0"/>
                  </a:lnTo>
                  <a:lnTo>
                    <a:pt x="156"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Freeform 125"/>
            <p:cNvSpPr>
              <a:spLocks/>
            </p:cNvSpPr>
            <p:nvPr/>
          </p:nvSpPr>
          <p:spPr bwMode="auto">
            <a:xfrm>
              <a:off x="3461" y="3773"/>
              <a:ext cx="39" cy="35"/>
            </a:xfrm>
            <a:custGeom>
              <a:avLst/>
              <a:gdLst>
                <a:gd name="T0" fmla="*/ 0 w 117"/>
                <a:gd name="T1" fmla="*/ 9 h 72"/>
                <a:gd name="T2" fmla="*/ 19 w 117"/>
                <a:gd name="T3" fmla="*/ 28 h 72"/>
                <a:gd name="T4" fmla="*/ 39 w 117"/>
                <a:gd name="T5" fmla="*/ 35 h 72"/>
                <a:gd name="T6" fmla="*/ 16 w 117"/>
                <a:gd name="T7" fmla="*/ 13 h 72"/>
                <a:gd name="T8" fmla="*/ 10 w 117"/>
                <a:gd name="T9" fmla="*/ 0 h 72"/>
                <a:gd name="T10" fmla="*/ 0 w 117"/>
                <a:gd name="T11" fmla="*/ 9 h 72"/>
                <a:gd name="T12" fmla="*/ 0 w 117"/>
                <a:gd name="T13" fmla="*/ 9 h 72"/>
                <a:gd name="T14" fmla="*/ 0 w 117"/>
                <a:gd name="T15" fmla="*/ 9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72">
                  <a:moveTo>
                    <a:pt x="0" y="18"/>
                  </a:moveTo>
                  <a:lnTo>
                    <a:pt x="58" y="57"/>
                  </a:lnTo>
                  <a:lnTo>
                    <a:pt x="117" y="72"/>
                  </a:lnTo>
                  <a:lnTo>
                    <a:pt x="48" y="27"/>
                  </a:lnTo>
                  <a:lnTo>
                    <a:pt x="31"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Freeform 126"/>
            <p:cNvSpPr>
              <a:spLocks/>
            </p:cNvSpPr>
            <p:nvPr/>
          </p:nvSpPr>
          <p:spPr bwMode="auto">
            <a:xfrm>
              <a:off x="3934" y="3365"/>
              <a:ext cx="197" cy="613"/>
            </a:xfrm>
            <a:custGeom>
              <a:avLst/>
              <a:gdLst>
                <a:gd name="T0" fmla="*/ 60 w 591"/>
                <a:gd name="T1" fmla="*/ 0 h 1227"/>
                <a:gd name="T2" fmla="*/ 143 w 591"/>
                <a:gd name="T3" fmla="*/ 29 h 1227"/>
                <a:gd name="T4" fmla="*/ 175 w 591"/>
                <a:gd name="T5" fmla="*/ 59 h 1227"/>
                <a:gd name="T6" fmla="*/ 193 w 591"/>
                <a:gd name="T7" fmla="*/ 93 h 1227"/>
                <a:gd name="T8" fmla="*/ 197 w 591"/>
                <a:gd name="T9" fmla="*/ 147 h 1227"/>
                <a:gd name="T10" fmla="*/ 179 w 591"/>
                <a:gd name="T11" fmla="*/ 358 h 1227"/>
                <a:gd name="T12" fmla="*/ 169 w 591"/>
                <a:gd name="T13" fmla="*/ 459 h 1227"/>
                <a:gd name="T14" fmla="*/ 162 w 591"/>
                <a:gd name="T15" fmla="*/ 482 h 1227"/>
                <a:gd name="T16" fmla="*/ 146 w 591"/>
                <a:gd name="T17" fmla="*/ 499 h 1227"/>
                <a:gd name="T18" fmla="*/ 122 w 591"/>
                <a:gd name="T19" fmla="*/ 512 h 1227"/>
                <a:gd name="T20" fmla="*/ 78 w 591"/>
                <a:gd name="T21" fmla="*/ 517 h 1227"/>
                <a:gd name="T22" fmla="*/ 53 w 591"/>
                <a:gd name="T23" fmla="*/ 517 h 1227"/>
                <a:gd name="T24" fmla="*/ 45 w 591"/>
                <a:gd name="T25" fmla="*/ 613 h 1227"/>
                <a:gd name="T26" fmla="*/ 17 w 591"/>
                <a:gd name="T27" fmla="*/ 557 h 1227"/>
                <a:gd name="T28" fmla="*/ 0 w 591"/>
                <a:gd name="T29" fmla="*/ 485 h 1227"/>
                <a:gd name="T30" fmla="*/ 24 w 591"/>
                <a:gd name="T31" fmla="*/ 450 h 1227"/>
                <a:gd name="T32" fmla="*/ 52 w 591"/>
                <a:gd name="T33" fmla="*/ 296 h 1227"/>
                <a:gd name="T34" fmla="*/ 95 w 591"/>
                <a:gd name="T35" fmla="*/ 172 h 1227"/>
                <a:gd name="T36" fmla="*/ 107 w 591"/>
                <a:gd name="T37" fmla="*/ 103 h 1227"/>
                <a:gd name="T38" fmla="*/ 104 w 591"/>
                <a:gd name="T39" fmla="*/ 48 h 1227"/>
                <a:gd name="T40" fmla="*/ 115 w 591"/>
                <a:gd name="T41" fmla="*/ 87 h 1227"/>
                <a:gd name="T42" fmla="*/ 116 w 591"/>
                <a:gd name="T43" fmla="*/ 149 h 1227"/>
                <a:gd name="T44" fmla="*/ 95 w 591"/>
                <a:gd name="T45" fmla="*/ 262 h 1227"/>
                <a:gd name="T46" fmla="*/ 89 w 591"/>
                <a:gd name="T47" fmla="*/ 331 h 1227"/>
                <a:gd name="T48" fmla="*/ 87 w 591"/>
                <a:gd name="T49" fmla="*/ 386 h 1227"/>
                <a:gd name="T50" fmla="*/ 92 w 591"/>
                <a:gd name="T51" fmla="*/ 428 h 1227"/>
                <a:gd name="T52" fmla="*/ 116 w 591"/>
                <a:gd name="T53" fmla="*/ 459 h 1227"/>
                <a:gd name="T54" fmla="*/ 134 w 591"/>
                <a:gd name="T55" fmla="*/ 450 h 1227"/>
                <a:gd name="T56" fmla="*/ 153 w 591"/>
                <a:gd name="T57" fmla="*/ 391 h 1227"/>
                <a:gd name="T58" fmla="*/ 176 w 591"/>
                <a:gd name="T59" fmla="*/ 201 h 1227"/>
                <a:gd name="T60" fmla="*/ 179 w 591"/>
                <a:gd name="T61" fmla="*/ 129 h 1227"/>
                <a:gd name="T62" fmla="*/ 169 w 591"/>
                <a:gd name="T63" fmla="*/ 81 h 1227"/>
                <a:gd name="T64" fmla="*/ 139 w 591"/>
                <a:gd name="T65" fmla="*/ 50 h 1227"/>
                <a:gd name="T66" fmla="*/ 83 w 591"/>
                <a:gd name="T67" fmla="*/ 25 h 1227"/>
                <a:gd name="T68" fmla="*/ 60 w 591"/>
                <a:gd name="T69" fmla="*/ 0 h 1227"/>
                <a:gd name="T70" fmla="*/ 60 w 591"/>
                <a:gd name="T71" fmla="*/ 0 h 1227"/>
                <a:gd name="T72" fmla="*/ 60 w 591"/>
                <a:gd name="T73" fmla="*/ 0 h 1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91" h="1227">
                  <a:moveTo>
                    <a:pt x="181" y="0"/>
                  </a:moveTo>
                  <a:lnTo>
                    <a:pt x="429" y="59"/>
                  </a:lnTo>
                  <a:lnTo>
                    <a:pt x="524" y="119"/>
                  </a:lnTo>
                  <a:lnTo>
                    <a:pt x="580" y="186"/>
                  </a:lnTo>
                  <a:lnTo>
                    <a:pt x="591" y="295"/>
                  </a:lnTo>
                  <a:lnTo>
                    <a:pt x="538" y="716"/>
                  </a:lnTo>
                  <a:lnTo>
                    <a:pt x="506" y="918"/>
                  </a:lnTo>
                  <a:lnTo>
                    <a:pt x="485" y="965"/>
                  </a:lnTo>
                  <a:lnTo>
                    <a:pt x="439" y="998"/>
                  </a:lnTo>
                  <a:lnTo>
                    <a:pt x="367" y="1025"/>
                  </a:lnTo>
                  <a:lnTo>
                    <a:pt x="235" y="1034"/>
                  </a:lnTo>
                  <a:lnTo>
                    <a:pt x="159" y="1034"/>
                  </a:lnTo>
                  <a:lnTo>
                    <a:pt x="136" y="1227"/>
                  </a:lnTo>
                  <a:lnTo>
                    <a:pt x="50" y="1114"/>
                  </a:lnTo>
                  <a:lnTo>
                    <a:pt x="0" y="971"/>
                  </a:lnTo>
                  <a:lnTo>
                    <a:pt x="72" y="901"/>
                  </a:lnTo>
                  <a:lnTo>
                    <a:pt x="155" y="593"/>
                  </a:lnTo>
                  <a:lnTo>
                    <a:pt x="285" y="345"/>
                  </a:lnTo>
                  <a:lnTo>
                    <a:pt x="322" y="206"/>
                  </a:lnTo>
                  <a:lnTo>
                    <a:pt x="312" y="97"/>
                  </a:lnTo>
                  <a:lnTo>
                    <a:pt x="344" y="175"/>
                  </a:lnTo>
                  <a:lnTo>
                    <a:pt x="349" y="299"/>
                  </a:lnTo>
                  <a:lnTo>
                    <a:pt x="285" y="524"/>
                  </a:lnTo>
                  <a:lnTo>
                    <a:pt x="266" y="663"/>
                  </a:lnTo>
                  <a:lnTo>
                    <a:pt x="262" y="773"/>
                  </a:lnTo>
                  <a:lnTo>
                    <a:pt x="276" y="856"/>
                  </a:lnTo>
                  <a:lnTo>
                    <a:pt x="349" y="918"/>
                  </a:lnTo>
                  <a:lnTo>
                    <a:pt x="402" y="901"/>
                  </a:lnTo>
                  <a:lnTo>
                    <a:pt x="458" y="782"/>
                  </a:lnTo>
                  <a:lnTo>
                    <a:pt x="529" y="402"/>
                  </a:lnTo>
                  <a:lnTo>
                    <a:pt x="538" y="258"/>
                  </a:lnTo>
                  <a:lnTo>
                    <a:pt x="506" y="162"/>
                  </a:lnTo>
                  <a:lnTo>
                    <a:pt x="417" y="100"/>
                  </a:lnTo>
                  <a:lnTo>
                    <a:pt x="249" y="50"/>
                  </a:lnTo>
                  <a:lnTo>
                    <a:pt x="1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 name="Freeform 127"/>
            <p:cNvSpPr>
              <a:spLocks/>
            </p:cNvSpPr>
            <p:nvPr/>
          </p:nvSpPr>
          <p:spPr bwMode="auto">
            <a:xfrm>
              <a:off x="3507" y="3482"/>
              <a:ext cx="205" cy="112"/>
            </a:xfrm>
            <a:custGeom>
              <a:avLst/>
              <a:gdLst>
                <a:gd name="T0" fmla="*/ 50 w 615"/>
                <a:gd name="T1" fmla="*/ 15 h 225"/>
                <a:gd name="T2" fmla="*/ 33 w 615"/>
                <a:gd name="T3" fmla="*/ 30 h 225"/>
                <a:gd name="T4" fmla="*/ 12 w 615"/>
                <a:gd name="T5" fmla="*/ 45 h 225"/>
                <a:gd name="T6" fmla="*/ 3 w 615"/>
                <a:gd name="T7" fmla="*/ 56 h 225"/>
                <a:gd name="T8" fmla="*/ 0 w 615"/>
                <a:gd name="T9" fmla="*/ 67 h 225"/>
                <a:gd name="T10" fmla="*/ 15 w 615"/>
                <a:gd name="T11" fmla="*/ 47 h 225"/>
                <a:gd name="T12" fmla="*/ 28 w 615"/>
                <a:gd name="T13" fmla="*/ 37 h 225"/>
                <a:gd name="T14" fmla="*/ 52 w 615"/>
                <a:gd name="T15" fmla="*/ 19 h 225"/>
                <a:gd name="T16" fmla="*/ 78 w 615"/>
                <a:gd name="T17" fmla="*/ 11 h 225"/>
                <a:gd name="T18" fmla="*/ 97 w 615"/>
                <a:gd name="T19" fmla="*/ 7 h 225"/>
                <a:gd name="T20" fmla="*/ 110 w 615"/>
                <a:gd name="T21" fmla="*/ 6 h 225"/>
                <a:gd name="T22" fmla="*/ 120 w 615"/>
                <a:gd name="T23" fmla="*/ 7 h 225"/>
                <a:gd name="T24" fmla="*/ 131 w 615"/>
                <a:gd name="T25" fmla="*/ 21 h 225"/>
                <a:gd name="T26" fmla="*/ 147 w 615"/>
                <a:gd name="T27" fmla="*/ 30 h 225"/>
                <a:gd name="T28" fmla="*/ 154 w 615"/>
                <a:gd name="T29" fmla="*/ 45 h 225"/>
                <a:gd name="T30" fmla="*/ 157 w 615"/>
                <a:gd name="T31" fmla="*/ 56 h 225"/>
                <a:gd name="T32" fmla="*/ 171 w 615"/>
                <a:gd name="T33" fmla="*/ 77 h 225"/>
                <a:gd name="T34" fmla="*/ 184 w 615"/>
                <a:gd name="T35" fmla="*/ 100 h 225"/>
                <a:gd name="T36" fmla="*/ 205 w 615"/>
                <a:gd name="T37" fmla="*/ 112 h 225"/>
                <a:gd name="T38" fmla="*/ 185 w 615"/>
                <a:gd name="T39" fmla="*/ 92 h 225"/>
                <a:gd name="T40" fmla="*/ 161 w 615"/>
                <a:gd name="T41" fmla="*/ 48 h 225"/>
                <a:gd name="T42" fmla="*/ 154 w 615"/>
                <a:gd name="T43" fmla="*/ 31 h 225"/>
                <a:gd name="T44" fmla="*/ 143 w 615"/>
                <a:gd name="T45" fmla="*/ 22 h 225"/>
                <a:gd name="T46" fmla="*/ 131 w 615"/>
                <a:gd name="T47" fmla="*/ 13 h 225"/>
                <a:gd name="T48" fmla="*/ 119 w 615"/>
                <a:gd name="T49" fmla="*/ 1 h 225"/>
                <a:gd name="T50" fmla="*/ 110 w 615"/>
                <a:gd name="T51" fmla="*/ 0 h 225"/>
                <a:gd name="T52" fmla="*/ 85 w 615"/>
                <a:gd name="T53" fmla="*/ 6 h 225"/>
                <a:gd name="T54" fmla="*/ 50 w 615"/>
                <a:gd name="T55" fmla="*/ 15 h 225"/>
                <a:gd name="T56" fmla="*/ 50 w 615"/>
                <a:gd name="T57" fmla="*/ 15 h 225"/>
                <a:gd name="T58" fmla="*/ 50 w 615"/>
                <a:gd name="T59" fmla="*/ 15 h 22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5" h="225">
                  <a:moveTo>
                    <a:pt x="150" y="30"/>
                  </a:moveTo>
                  <a:lnTo>
                    <a:pt x="98" y="61"/>
                  </a:lnTo>
                  <a:lnTo>
                    <a:pt x="37" y="90"/>
                  </a:lnTo>
                  <a:lnTo>
                    <a:pt x="10" y="113"/>
                  </a:lnTo>
                  <a:lnTo>
                    <a:pt x="0" y="134"/>
                  </a:lnTo>
                  <a:lnTo>
                    <a:pt x="44" y="95"/>
                  </a:lnTo>
                  <a:lnTo>
                    <a:pt x="85" y="75"/>
                  </a:lnTo>
                  <a:lnTo>
                    <a:pt x="155" y="39"/>
                  </a:lnTo>
                  <a:lnTo>
                    <a:pt x="234" y="22"/>
                  </a:lnTo>
                  <a:lnTo>
                    <a:pt x="291" y="15"/>
                  </a:lnTo>
                  <a:lnTo>
                    <a:pt x="330" y="12"/>
                  </a:lnTo>
                  <a:lnTo>
                    <a:pt x="361" y="15"/>
                  </a:lnTo>
                  <a:lnTo>
                    <a:pt x="394" y="43"/>
                  </a:lnTo>
                  <a:lnTo>
                    <a:pt x="442" y="61"/>
                  </a:lnTo>
                  <a:lnTo>
                    <a:pt x="461" y="90"/>
                  </a:lnTo>
                  <a:lnTo>
                    <a:pt x="472" y="112"/>
                  </a:lnTo>
                  <a:lnTo>
                    <a:pt x="513" y="155"/>
                  </a:lnTo>
                  <a:lnTo>
                    <a:pt x="553" y="200"/>
                  </a:lnTo>
                  <a:lnTo>
                    <a:pt x="615" y="225"/>
                  </a:lnTo>
                  <a:lnTo>
                    <a:pt x="555" y="185"/>
                  </a:lnTo>
                  <a:lnTo>
                    <a:pt x="482" y="97"/>
                  </a:lnTo>
                  <a:lnTo>
                    <a:pt x="462" y="63"/>
                  </a:lnTo>
                  <a:lnTo>
                    <a:pt x="428" y="44"/>
                  </a:lnTo>
                  <a:lnTo>
                    <a:pt x="394" y="27"/>
                  </a:lnTo>
                  <a:lnTo>
                    <a:pt x="357" y="3"/>
                  </a:lnTo>
                  <a:lnTo>
                    <a:pt x="330" y="0"/>
                  </a:lnTo>
                  <a:lnTo>
                    <a:pt x="255" y="12"/>
                  </a:lnTo>
                  <a:lnTo>
                    <a:pt x="15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 name="Freeform 128"/>
            <p:cNvSpPr>
              <a:spLocks/>
            </p:cNvSpPr>
            <p:nvPr/>
          </p:nvSpPr>
          <p:spPr bwMode="auto">
            <a:xfrm>
              <a:off x="3667" y="3057"/>
              <a:ext cx="127" cy="199"/>
            </a:xfrm>
            <a:custGeom>
              <a:avLst/>
              <a:gdLst>
                <a:gd name="T0" fmla="*/ 16 w 381"/>
                <a:gd name="T1" fmla="*/ 22 h 398"/>
                <a:gd name="T2" fmla="*/ 24 w 381"/>
                <a:gd name="T3" fmla="*/ 45 h 398"/>
                <a:gd name="T4" fmla="*/ 14 w 381"/>
                <a:gd name="T5" fmla="*/ 81 h 398"/>
                <a:gd name="T6" fmla="*/ 2 w 381"/>
                <a:gd name="T7" fmla="*/ 108 h 398"/>
                <a:gd name="T8" fmla="*/ 4 w 381"/>
                <a:gd name="T9" fmla="*/ 118 h 398"/>
                <a:gd name="T10" fmla="*/ 18 w 381"/>
                <a:gd name="T11" fmla="*/ 114 h 398"/>
                <a:gd name="T12" fmla="*/ 21 w 381"/>
                <a:gd name="T13" fmla="*/ 95 h 398"/>
                <a:gd name="T14" fmla="*/ 38 w 381"/>
                <a:gd name="T15" fmla="*/ 70 h 398"/>
                <a:gd name="T16" fmla="*/ 39 w 381"/>
                <a:gd name="T17" fmla="*/ 100 h 398"/>
                <a:gd name="T18" fmla="*/ 46 w 381"/>
                <a:gd name="T19" fmla="*/ 111 h 398"/>
                <a:gd name="T20" fmla="*/ 45 w 381"/>
                <a:gd name="T21" fmla="*/ 127 h 398"/>
                <a:gd name="T22" fmla="*/ 33 w 381"/>
                <a:gd name="T23" fmla="*/ 131 h 398"/>
                <a:gd name="T24" fmla="*/ 18 w 381"/>
                <a:gd name="T25" fmla="*/ 138 h 398"/>
                <a:gd name="T26" fmla="*/ 9 w 381"/>
                <a:gd name="T27" fmla="*/ 136 h 398"/>
                <a:gd name="T28" fmla="*/ 14 w 381"/>
                <a:gd name="T29" fmla="*/ 145 h 398"/>
                <a:gd name="T30" fmla="*/ 31 w 381"/>
                <a:gd name="T31" fmla="*/ 148 h 398"/>
                <a:gd name="T32" fmla="*/ 50 w 381"/>
                <a:gd name="T33" fmla="*/ 154 h 398"/>
                <a:gd name="T34" fmla="*/ 60 w 381"/>
                <a:gd name="T35" fmla="*/ 162 h 398"/>
                <a:gd name="T36" fmla="*/ 39 w 381"/>
                <a:gd name="T37" fmla="*/ 171 h 398"/>
                <a:gd name="T38" fmla="*/ 15 w 381"/>
                <a:gd name="T39" fmla="*/ 174 h 398"/>
                <a:gd name="T40" fmla="*/ 0 w 381"/>
                <a:gd name="T41" fmla="*/ 168 h 398"/>
                <a:gd name="T42" fmla="*/ 6 w 381"/>
                <a:gd name="T43" fmla="*/ 186 h 398"/>
                <a:gd name="T44" fmla="*/ 23 w 381"/>
                <a:gd name="T45" fmla="*/ 199 h 398"/>
                <a:gd name="T46" fmla="*/ 56 w 381"/>
                <a:gd name="T47" fmla="*/ 195 h 398"/>
                <a:gd name="T48" fmla="*/ 84 w 381"/>
                <a:gd name="T49" fmla="*/ 167 h 398"/>
                <a:gd name="T50" fmla="*/ 97 w 381"/>
                <a:gd name="T51" fmla="*/ 133 h 398"/>
                <a:gd name="T52" fmla="*/ 117 w 381"/>
                <a:gd name="T53" fmla="*/ 111 h 398"/>
                <a:gd name="T54" fmla="*/ 127 w 381"/>
                <a:gd name="T55" fmla="*/ 93 h 398"/>
                <a:gd name="T56" fmla="*/ 119 w 381"/>
                <a:gd name="T57" fmla="*/ 78 h 398"/>
                <a:gd name="T58" fmla="*/ 89 w 381"/>
                <a:gd name="T59" fmla="*/ 96 h 398"/>
                <a:gd name="T60" fmla="*/ 64 w 381"/>
                <a:gd name="T61" fmla="*/ 90 h 398"/>
                <a:gd name="T62" fmla="*/ 54 w 381"/>
                <a:gd name="T63" fmla="*/ 71 h 398"/>
                <a:gd name="T64" fmla="*/ 38 w 381"/>
                <a:gd name="T65" fmla="*/ 55 h 398"/>
                <a:gd name="T66" fmla="*/ 48 w 381"/>
                <a:gd name="T67" fmla="*/ 41 h 398"/>
                <a:gd name="T68" fmla="*/ 49 w 381"/>
                <a:gd name="T69" fmla="*/ 29 h 398"/>
                <a:gd name="T70" fmla="*/ 39 w 381"/>
                <a:gd name="T71" fmla="*/ 10 h 398"/>
                <a:gd name="T72" fmla="*/ 22 w 381"/>
                <a:gd name="T73" fmla="*/ 0 h 398"/>
                <a:gd name="T74" fmla="*/ 17 w 381"/>
                <a:gd name="T75" fmla="*/ 7 h 3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81" h="398">
                  <a:moveTo>
                    <a:pt x="51" y="13"/>
                  </a:moveTo>
                  <a:lnTo>
                    <a:pt x="49" y="43"/>
                  </a:lnTo>
                  <a:lnTo>
                    <a:pt x="59" y="61"/>
                  </a:lnTo>
                  <a:lnTo>
                    <a:pt x="71" y="90"/>
                  </a:lnTo>
                  <a:lnTo>
                    <a:pt x="64" y="124"/>
                  </a:lnTo>
                  <a:lnTo>
                    <a:pt x="42" y="161"/>
                  </a:lnTo>
                  <a:lnTo>
                    <a:pt x="18" y="194"/>
                  </a:lnTo>
                  <a:lnTo>
                    <a:pt x="5" y="216"/>
                  </a:lnTo>
                  <a:lnTo>
                    <a:pt x="5" y="226"/>
                  </a:lnTo>
                  <a:lnTo>
                    <a:pt x="13" y="236"/>
                  </a:lnTo>
                  <a:lnTo>
                    <a:pt x="34" y="237"/>
                  </a:lnTo>
                  <a:lnTo>
                    <a:pt x="54" y="227"/>
                  </a:lnTo>
                  <a:lnTo>
                    <a:pt x="58" y="212"/>
                  </a:lnTo>
                  <a:lnTo>
                    <a:pt x="64" y="190"/>
                  </a:lnTo>
                  <a:lnTo>
                    <a:pt x="81" y="179"/>
                  </a:lnTo>
                  <a:lnTo>
                    <a:pt x="115" y="139"/>
                  </a:lnTo>
                  <a:lnTo>
                    <a:pt x="119" y="182"/>
                  </a:lnTo>
                  <a:lnTo>
                    <a:pt x="117" y="200"/>
                  </a:lnTo>
                  <a:lnTo>
                    <a:pt x="126" y="213"/>
                  </a:lnTo>
                  <a:lnTo>
                    <a:pt x="139" y="221"/>
                  </a:lnTo>
                  <a:lnTo>
                    <a:pt x="143" y="237"/>
                  </a:lnTo>
                  <a:lnTo>
                    <a:pt x="134" y="253"/>
                  </a:lnTo>
                  <a:lnTo>
                    <a:pt x="124" y="257"/>
                  </a:lnTo>
                  <a:lnTo>
                    <a:pt x="99" y="261"/>
                  </a:lnTo>
                  <a:lnTo>
                    <a:pt x="71" y="264"/>
                  </a:lnTo>
                  <a:lnTo>
                    <a:pt x="54" y="276"/>
                  </a:lnTo>
                  <a:lnTo>
                    <a:pt x="42" y="267"/>
                  </a:lnTo>
                  <a:lnTo>
                    <a:pt x="27" y="272"/>
                  </a:lnTo>
                  <a:lnTo>
                    <a:pt x="27" y="281"/>
                  </a:lnTo>
                  <a:lnTo>
                    <a:pt x="42" y="290"/>
                  </a:lnTo>
                  <a:lnTo>
                    <a:pt x="72" y="284"/>
                  </a:lnTo>
                  <a:lnTo>
                    <a:pt x="92" y="296"/>
                  </a:lnTo>
                  <a:lnTo>
                    <a:pt x="129" y="299"/>
                  </a:lnTo>
                  <a:lnTo>
                    <a:pt x="150" y="308"/>
                  </a:lnTo>
                  <a:lnTo>
                    <a:pt x="180" y="312"/>
                  </a:lnTo>
                  <a:lnTo>
                    <a:pt x="180" y="323"/>
                  </a:lnTo>
                  <a:lnTo>
                    <a:pt x="126" y="330"/>
                  </a:lnTo>
                  <a:lnTo>
                    <a:pt x="117" y="342"/>
                  </a:lnTo>
                  <a:lnTo>
                    <a:pt x="62" y="348"/>
                  </a:lnTo>
                  <a:lnTo>
                    <a:pt x="44" y="348"/>
                  </a:lnTo>
                  <a:lnTo>
                    <a:pt x="22" y="336"/>
                  </a:lnTo>
                  <a:lnTo>
                    <a:pt x="0" y="336"/>
                  </a:lnTo>
                  <a:lnTo>
                    <a:pt x="21" y="353"/>
                  </a:lnTo>
                  <a:lnTo>
                    <a:pt x="17" y="372"/>
                  </a:lnTo>
                  <a:lnTo>
                    <a:pt x="35" y="392"/>
                  </a:lnTo>
                  <a:lnTo>
                    <a:pt x="68" y="398"/>
                  </a:lnTo>
                  <a:lnTo>
                    <a:pt x="116" y="396"/>
                  </a:lnTo>
                  <a:lnTo>
                    <a:pt x="167" y="389"/>
                  </a:lnTo>
                  <a:lnTo>
                    <a:pt x="202" y="373"/>
                  </a:lnTo>
                  <a:lnTo>
                    <a:pt x="252" y="333"/>
                  </a:lnTo>
                  <a:lnTo>
                    <a:pt x="266" y="297"/>
                  </a:lnTo>
                  <a:lnTo>
                    <a:pt x="290" y="266"/>
                  </a:lnTo>
                  <a:lnTo>
                    <a:pt x="318" y="245"/>
                  </a:lnTo>
                  <a:lnTo>
                    <a:pt x="352" y="222"/>
                  </a:lnTo>
                  <a:lnTo>
                    <a:pt x="375" y="204"/>
                  </a:lnTo>
                  <a:lnTo>
                    <a:pt x="381" y="186"/>
                  </a:lnTo>
                  <a:lnTo>
                    <a:pt x="381" y="166"/>
                  </a:lnTo>
                  <a:lnTo>
                    <a:pt x="357" y="155"/>
                  </a:lnTo>
                  <a:lnTo>
                    <a:pt x="323" y="170"/>
                  </a:lnTo>
                  <a:lnTo>
                    <a:pt x="266" y="191"/>
                  </a:lnTo>
                  <a:lnTo>
                    <a:pt x="228" y="186"/>
                  </a:lnTo>
                  <a:lnTo>
                    <a:pt x="192" y="179"/>
                  </a:lnTo>
                  <a:lnTo>
                    <a:pt x="171" y="167"/>
                  </a:lnTo>
                  <a:lnTo>
                    <a:pt x="161" y="142"/>
                  </a:lnTo>
                  <a:lnTo>
                    <a:pt x="129" y="131"/>
                  </a:lnTo>
                  <a:lnTo>
                    <a:pt x="113" y="109"/>
                  </a:lnTo>
                  <a:lnTo>
                    <a:pt x="113" y="92"/>
                  </a:lnTo>
                  <a:lnTo>
                    <a:pt x="144" y="81"/>
                  </a:lnTo>
                  <a:lnTo>
                    <a:pt x="178" y="83"/>
                  </a:lnTo>
                  <a:lnTo>
                    <a:pt x="146" y="57"/>
                  </a:lnTo>
                  <a:lnTo>
                    <a:pt x="120" y="37"/>
                  </a:lnTo>
                  <a:lnTo>
                    <a:pt x="116" y="20"/>
                  </a:lnTo>
                  <a:lnTo>
                    <a:pt x="83" y="0"/>
                  </a:lnTo>
                  <a:lnTo>
                    <a:pt x="66" y="0"/>
                  </a:lnTo>
                  <a:lnTo>
                    <a:pt x="51" y="13"/>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 name="Freeform 129"/>
            <p:cNvSpPr>
              <a:spLocks/>
            </p:cNvSpPr>
            <p:nvPr/>
          </p:nvSpPr>
          <p:spPr bwMode="auto">
            <a:xfrm>
              <a:off x="3646" y="3127"/>
              <a:ext cx="26" cy="57"/>
            </a:xfrm>
            <a:custGeom>
              <a:avLst/>
              <a:gdLst>
                <a:gd name="T0" fmla="*/ 23 w 77"/>
                <a:gd name="T1" fmla="*/ 9 h 114"/>
                <a:gd name="T2" fmla="*/ 18 w 77"/>
                <a:gd name="T3" fmla="*/ 30 h 114"/>
                <a:gd name="T4" fmla="*/ 15 w 77"/>
                <a:gd name="T5" fmla="*/ 39 h 114"/>
                <a:gd name="T6" fmla="*/ 14 w 77"/>
                <a:gd name="T7" fmla="*/ 50 h 114"/>
                <a:gd name="T8" fmla="*/ 14 w 77"/>
                <a:gd name="T9" fmla="*/ 57 h 114"/>
                <a:gd name="T10" fmla="*/ 8 w 77"/>
                <a:gd name="T11" fmla="*/ 50 h 114"/>
                <a:gd name="T12" fmla="*/ 4 w 77"/>
                <a:gd name="T13" fmla="*/ 39 h 114"/>
                <a:gd name="T14" fmla="*/ 0 w 77"/>
                <a:gd name="T15" fmla="*/ 25 h 114"/>
                <a:gd name="T16" fmla="*/ 4 w 77"/>
                <a:gd name="T17" fmla="*/ 15 h 114"/>
                <a:gd name="T18" fmla="*/ 12 w 77"/>
                <a:gd name="T19" fmla="*/ 8 h 114"/>
                <a:gd name="T20" fmla="*/ 18 w 77"/>
                <a:gd name="T21" fmla="*/ 1 h 114"/>
                <a:gd name="T22" fmla="*/ 26 w 77"/>
                <a:gd name="T23" fmla="*/ 0 h 114"/>
                <a:gd name="T24" fmla="*/ 23 w 77"/>
                <a:gd name="T25" fmla="*/ 9 h 114"/>
                <a:gd name="T26" fmla="*/ 23 w 77"/>
                <a:gd name="T27" fmla="*/ 9 h 114"/>
                <a:gd name="T28" fmla="*/ 23 w 77"/>
                <a:gd name="T29" fmla="*/ 9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7" h="114">
                  <a:moveTo>
                    <a:pt x="68" y="18"/>
                  </a:moveTo>
                  <a:lnTo>
                    <a:pt x="54" y="60"/>
                  </a:lnTo>
                  <a:lnTo>
                    <a:pt x="44" y="78"/>
                  </a:lnTo>
                  <a:lnTo>
                    <a:pt x="41" y="100"/>
                  </a:lnTo>
                  <a:lnTo>
                    <a:pt x="41" y="114"/>
                  </a:lnTo>
                  <a:lnTo>
                    <a:pt x="24" y="100"/>
                  </a:lnTo>
                  <a:lnTo>
                    <a:pt x="11" y="78"/>
                  </a:lnTo>
                  <a:lnTo>
                    <a:pt x="0" y="50"/>
                  </a:lnTo>
                  <a:lnTo>
                    <a:pt x="11" y="29"/>
                  </a:lnTo>
                  <a:lnTo>
                    <a:pt x="35" y="15"/>
                  </a:lnTo>
                  <a:lnTo>
                    <a:pt x="54" y="2"/>
                  </a:lnTo>
                  <a:lnTo>
                    <a:pt x="77" y="0"/>
                  </a:lnTo>
                  <a:lnTo>
                    <a:pt x="68" y="18"/>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 name="Freeform 130"/>
            <p:cNvSpPr>
              <a:spLocks/>
            </p:cNvSpPr>
            <p:nvPr/>
          </p:nvSpPr>
          <p:spPr bwMode="auto">
            <a:xfrm>
              <a:off x="3650" y="3195"/>
              <a:ext cx="10" cy="13"/>
            </a:xfrm>
            <a:custGeom>
              <a:avLst/>
              <a:gdLst>
                <a:gd name="T0" fmla="*/ 0 w 30"/>
                <a:gd name="T1" fmla="*/ 0 h 26"/>
                <a:gd name="T2" fmla="*/ 3 w 30"/>
                <a:gd name="T3" fmla="*/ 8 h 26"/>
                <a:gd name="T4" fmla="*/ 7 w 30"/>
                <a:gd name="T5" fmla="*/ 13 h 26"/>
                <a:gd name="T6" fmla="*/ 10 w 30"/>
                <a:gd name="T7" fmla="*/ 4 h 26"/>
                <a:gd name="T8" fmla="*/ 4 w 30"/>
                <a:gd name="T9" fmla="*/ 1 h 26"/>
                <a:gd name="T10" fmla="*/ 0 w 30"/>
                <a:gd name="T11" fmla="*/ 0 h 26"/>
                <a:gd name="T12" fmla="*/ 0 w 30"/>
                <a:gd name="T13" fmla="*/ 0 h 26"/>
                <a:gd name="T14" fmla="*/ 0 w 30"/>
                <a:gd name="T15" fmla="*/ 0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26">
                  <a:moveTo>
                    <a:pt x="0" y="0"/>
                  </a:moveTo>
                  <a:lnTo>
                    <a:pt x="9" y="15"/>
                  </a:lnTo>
                  <a:lnTo>
                    <a:pt x="20" y="26"/>
                  </a:lnTo>
                  <a:lnTo>
                    <a:pt x="30" y="8"/>
                  </a:lnTo>
                  <a:lnTo>
                    <a:pt x="13" y="2"/>
                  </a:lnTo>
                  <a:lnTo>
                    <a:pt x="0" y="0"/>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 name="Freeform 131"/>
            <p:cNvSpPr>
              <a:spLocks/>
            </p:cNvSpPr>
            <p:nvPr/>
          </p:nvSpPr>
          <p:spPr bwMode="auto">
            <a:xfrm>
              <a:off x="3698" y="3273"/>
              <a:ext cx="125" cy="128"/>
            </a:xfrm>
            <a:custGeom>
              <a:avLst/>
              <a:gdLst>
                <a:gd name="T0" fmla="*/ 8 w 373"/>
                <a:gd name="T1" fmla="*/ 12 h 256"/>
                <a:gd name="T2" fmla="*/ 8 w 373"/>
                <a:gd name="T3" fmla="*/ 37 h 256"/>
                <a:gd name="T4" fmla="*/ 8 w 373"/>
                <a:gd name="T5" fmla="*/ 55 h 256"/>
                <a:gd name="T6" fmla="*/ 12 w 373"/>
                <a:gd name="T7" fmla="*/ 72 h 256"/>
                <a:gd name="T8" fmla="*/ 18 w 373"/>
                <a:gd name="T9" fmla="*/ 85 h 256"/>
                <a:gd name="T10" fmla="*/ 8 w 373"/>
                <a:gd name="T11" fmla="*/ 85 h 256"/>
                <a:gd name="T12" fmla="*/ 0 w 373"/>
                <a:gd name="T13" fmla="*/ 92 h 256"/>
                <a:gd name="T14" fmla="*/ 0 w 373"/>
                <a:gd name="T15" fmla="*/ 100 h 256"/>
                <a:gd name="T16" fmla="*/ 5 w 373"/>
                <a:gd name="T17" fmla="*/ 105 h 256"/>
                <a:gd name="T18" fmla="*/ 20 w 373"/>
                <a:gd name="T19" fmla="*/ 100 h 256"/>
                <a:gd name="T20" fmla="*/ 40 w 373"/>
                <a:gd name="T21" fmla="*/ 89 h 256"/>
                <a:gd name="T22" fmla="*/ 50 w 373"/>
                <a:gd name="T23" fmla="*/ 92 h 256"/>
                <a:gd name="T24" fmla="*/ 50 w 373"/>
                <a:gd name="T25" fmla="*/ 100 h 256"/>
                <a:gd name="T26" fmla="*/ 23 w 373"/>
                <a:gd name="T27" fmla="*/ 108 h 256"/>
                <a:gd name="T28" fmla="*/ 7 w 373"/>
                <a:gd name="T29" fmla="*/ 124 h 256"/>
                <a:gd name="T30" fmla="*/ 33 w 373"/>
                <a:gd name="T31" fmla="*/ 120 h 256"/>
                <a:gd name="T32" fmla="*/ 50 w 373"/>
                <a:gd name="T33" fmla="*/ 118 h 256"/>
                <a:gd name="T34" fmla="*/ 61 w 373"/>
                <a:gd name="T35" fmla="*/ 123 h 256"/>
                <a:gd name="T36" fmla="*/ 77 w 373"/>
                <a:gd name="T37" fmla="*/ 127 h 256"/>
                <a:gd name="T38" fmla="*/ 92 w 373"/>
                <a:gd name="T39" fmla="*/ 128 h 256"/>
                <a:gd name="T40" fmla="*/ 104 w 373"/>
                <a:gd name="T41" fmla="*/ 123 h 256"/>
                <a:gd name="T42" fmla="*/ 112 w 373"/>
                <a:gd name="T43" fmla="*/ 112 h 256"/>
                <a:gd name="T44" fmla="*/ 112 w 373"/>
                <a:gd name="T45" fmla="*/ 106 h 256"/>
                <a:gd name="T46" fmla="*/ 94 w 373"/>
                <a:gd name="T47" fmla="*/ 104 h 256"/>
                <a:gd name="T48" fmla="*/ 77 w 373"/>
                <a:gd name="T49" fmla="*/ 94 h 256"/>
                <a:gd name="T50" fmla="*/ 74 w 373"/>
                <a:gd name="T51" fmla="*/ 88 h 256"/>
                <a:gd name="T52" fmla="*/ 73 w 373"/>
                <a:gd name="T53" fmla="*/ 77 h 256"/>
                <a:gd name="T54" fmla="*/ 82 w 373"/>
                <a:gd name="T55" fmla="*/ 74 h 256"/>
                <a:gd name="T56" fmla="*/ 100 w 373"/>
                <a:gd name="T57" fmla="*/ 73 h 256"/>
                <a:gd name="T58" fmla="*/ 115 w 373"/>
                <a:gd name="T59" fmla="*/ 73 h 256"/>
                <a:gd name="T60" fmla="*/ 125 w 373"/>
                <a:gd name="T61" fmla="*/ 66 h 256"/>
                <a:gd name="T62" fmla="*/ 106 w 373"/>
                <a:gd name="T63" fmla="*/ 64 h 256"/>
                <a:gd name="T64" fmla="*/ 87 w 373"/>
                <a:gd name="T65" fmla="*/ 67 h 256"/>
                <a:gd name="T66" fmla="*/ 98 w 373"/>
                <a:gd name="T67" fmla="*/ 51 h 256"/>
                <a:gd name="T68" fmla="*/ 108 w 373"/>
                <a:gd name="T69" fmla="*/ 13 h 256"/>
                <a:gd name="T70" fmla="*/ 106 w 373"/>
                <a:gd name="T71" fmla="*/ 0 h 256"/>
                <a:gd name="T72" fmla="*/ 95 w 373"/>
                <a:gd name="T73" fmla="*/ 11 h 256"/>
                <a:gd name="T74" fmla="*/ 73 w 373"/>
                <a:gd name="T75" fmla="*/ 47 h 256"/>
                <a:gd name="T76" fmla="*/ 78 w 373"/>
                <a:gd name="T77" fmla="*/ 13 h 256"/>
                <a:gd name="T78" fmla="*/ 39 w 373"/>
                <a:gd name="T79" fmla="*/ 17 h 256"/>
                <a:gd name="T80" fmla="*/ 8 w 373"/>
                <a:gd name="T81" fmla="*/ 12 h 256"/>
                <a:gd name="T82" fmla="*/ 8 w 373"/>
                <a:gd name="T83" fmla="*/ 12 h 256"/>
                <a:gd name="T84" fmla="*/ 8 w 373"/>
                <a:gd name="T85" fmla="*/ 12 h 2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73" h="256">
                  <a:moveTo>
                    <a:pt x="24" y="24"/>
                  </a:moveTo>
                  <a:lnTo>
                    <a:pt x="23" y="73"/>
                  </a:lnTo>
                  <a:lnTo>
                    <a:pt x="24" y="110"/>
                  </a:lnTo>
                  <a:lnTo>
                    <a:pt x="37" y="143"/>
                  </a:lnTo>
                  <a:lnTo>
                    <a:pt x="53" y="169"/>
                  </a:lnTo>
                  <a:lnTo>
                    <a:pt x="23" y="170"/>
                  </a:lnTo>
                  <a:lnTo>
                    <a:pt x="0" y="184"/>
                  </a:lnTo>
                  <a:lnTo>
                    <a:pt x="0" y="199"/>
                  </a:lnTo>
                  <a:lnTo>
                    <a:pt x="14" y="209"/>
                  </a:lnTo>
                  <a:lnTo>
                    <a:pt x="61" y="199"/>
                  </a:lnTo>
                  <a:lnTo>
                    <a:pt x="118" y="178"/>
                  </a:lnTo>
                  <a:lnTo>
                    <a:pt x="149" y="184"/>
                  </a:lnTo>
                  <a:lnTo>
                    <a:pt x="149" y="200"/>
                  </a:lnTo>
                  <a:lnTo>
                    <a:pt x="70" y="215"/>
                  </a:lnTo>
                  <a:lnTo>
                    <a:pt x="20" y="247"/>
                  </a:lnTo>
                  <a:lnTo>
                    <a:pt x="99" y="239"/>
                  </a:lnTo>
                  <a:lnTo>
                    <a:pt x="148" y="236"/>
                  </a:lnTo>
                  <a:lnTo>
                    <a:pt x="182" y="245"/>
                  </a:lnTo>
                  <a:lnTo>
                    <a:pt x="231" y="254"/>
                  </a:lnTo>
                  <a:lnTo>
                    <a:pt x="275" y="256"/>
                  </a:lnTo>
                  <a:lnTo>
                    <a:pt x="310" y="245"/>
                  </a:lnTo>
                  <a:lnTo>
                    <a:pt x="333" y="224"/>
                  </a:lnTo>
                  <a:lnTo>
                    <a:pt x="333" y="211"/>
                  </a:lnTo>
                  <a:lnTo>
                    <a:pt x="281" y="208"/>
                  </a:lnTo>
                  <a:lnTo>
                    <a:pt x="231" y="187"/>
                  </a:lnTo>
                  <a:lnTo>
                    <a:pt x="221" y="175"/>
                  </a:lnTo>
                  <a:lnTo>
                    <a:pt x="217" y="154"/>
                  </a:lnTo>
                  <a:lnTo>
                    <a:pt x="244" y="148"/>
                  </a:lnTo>
                  <a:lnTo>
                    <a:pt x="298" y="146"/>
                  </a:lnTo>
                  <a:lnTo>
                    <a:pt x="343" y="146"/>
                  </a:lnTo>
                  <a:lnTo>
                    <a:pt x="373" y="132"/>
                  </a:lnTo>
                  <a:lnTo>
                    <a:pt x="316" y="127"/>
                  </a:lnTo>
                  <a:lnTo>
                    <a:pt x="259" y="134"/>
                  </a:lnTo>
                  <a:lnTo>
                    <a:pt x="293" y="101"/>
                  </a:lnTo>
                  <a:lnTo>
                    <a:pt x="323" y="25"/>
                  </a:lnTo>
                  <a:lnTo>
                    <a:pt x="315" y="0"/>
                  </a:lnTo>
                  <a:lnTo>
                    <a:pt x="282" y="21"/>
                  </a:lnTo>
                  <a:lnTo>
                    <a:pt x="218" y="93"/>
                  </a:lnTo>
                  <a:lnTo>
                    <a:pt x="234" y="25"/>
                  </a:lnTo>
                  <a:lnTo>
                    <a:pt x="115" y="33"/>
                  </a:lnTo>
                  <a:lnTo>
                    <a:pt x="24" y="24"/>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 name="Freeform 132"/>
            <p:cNvSpPr>
              <a:spLocks/>
            </p:cNvSpPr>
            <p:nvPr/>
          </p:nvSpPr>
          <p:spPr bwMode="auto">
            <a:xfrm>
              <a:off x="3821" y="3303"/>
              <a:ext cx="31" cy="23"/>
            </a:xfrm>
            <a:custGeom>
              <a:avLst/>
              <a:gdLst>
                <a:gd name="T0" fmla="*/ 0 w 92"/>
                <a:gd name="T1" fmla="*/ 23 h 46"/>
                <a:gd name="T2" fmla="*/ 3 w 92"/>
                <a:gd name="T3" fmla="*/ 4 h 46"/>
                <a:gd name="T4" fmla="*/ 14 w 92"/>
                <a:gd name="T5" fmla="*/ 0 h 46"/>
                <a:gd name="T6" fmla="*/ 31 w 92"/>
                <a:gd name="T7" fmla="*/ 7 h 46"/>
                <a:gd name="T8" fmla="*/ 26 w 92"/>
                <a:gd name="T9" fmla="*/ 15 h 46"/>
                <a:gd name="T10" fmla="*/ 11 w 92"/>
                <a:gd name="T11" fmla="*/ 23 h 46"/>
                <a:gd name="T12" fmla="*/ 0 w 92"/>
                <a:gd name="T13" fmla="*/ 23 h 46"/>
                <a:gd name="T14" fmla="*/ 0 w 92"/>
                <a:gd name="T15" fmla="*/ 23 h 46"/>
                <a:gd name="T16" fmla="*/ 0 w 92"/>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2" h="46">
                  <a:moveTo>
                    <a:pt x="0" y="45"/>
                  </a:moveTo>
                  <a:lnTo>
                    <a:pt x="9" y="7"/>
                  </a:lnTo>
                  <a:lnTo>
                    <a:pt x="41" y="0"/>
                  </a:lnTo>
                  <a:lnTo>
                    <a:pt x="92" y="13"/>
                  </a:lnTo>
                  <a:lnTo>
                    <a:pt x="76" y="30"/>
                  </a:lnTo>
                  <a:lnTo>
                    <a:pt x="32" y="46"/>
                  </a:lnTo>
                  <a:lnTo>
                    <a:pt x="0" y="45"/>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 name="Freeform 133"/>
            <p:cNvSpPr>
              <a:spLocks/>
            </p:cNvSpPr>
            <p:nvPr/>
          </p:nvSpPr>
          <p:spPr bwMode="auto">
            <a:xfrm>
              <a:off x="3680" y="3213"/>
              <a:ext cx="15" cy="6"/>
            </a:xfrm>
            <a:custGeom>
              <a:avLst/>
              <a:gdLst>
                <a:gd name="T0" fmla="*/ 2 w 44"/>
                <a:gd name="T1" fmla="*/ 6 h 12"/>
                <a:gd name="T2" fmla="*/ 10 w 44"/>
                <a:gd name="T3" fmla="*/ 6 h 12"/>
                <a:gd name="T4" fmla="*/ 15 w 44"/>
                <a:gd name="T5" fmla="*/ 0 h 12"/>
                <a:gd name="T6" fmla="*/ 6 w 44"/>
                <a:gd name="T7" fmla="*/ 0 h 12"/>
                <a:gd name="T8" fmla="*/ 0 w 44"/>
                <a:gd name="T9" fmla="*/ 1 h 12"/>
                <a:gd name="T10" fmla="*/ 2 w 44"/>
                <a:gd name="T11" fmla="*/ 6 h 12"/>
                <a:gd name="T12" fmla="*/ 2 w 44"/>
                <a:gd name="T13" fmla="*/ 6 h 12"/>
                <a:gd name="T14" fmla="*/ 2 w 44"/>
                <a:gd name="T15" fmla="*/ 6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2">
                  <a:moveTo>
                    <a:pt x="5" y="12"/>
                  </a:moveTo>
                  <a:lnTo>
                    <a:pt x="29" y="11"/>
                  </a:lnTo>
                  <a:lnTo>
                    <a:pt x="44" y="0"/>
                  </a:lnTo>
                  <a:lnTo>
                    <a:pt x="19" y="0"/>
                  </a:lnTo>
                  <a:lnTo>
                    <a:pt x="0" y="2"/>
                  </a:lnTo>
                  <a:lnTo>
                    <a:pt x="5" y="12"/>
                  </a:lnTo>
                  <a:close/>
                </a:path>
              </a:pathLst>
            </a:custGeom>
            <a:solidFill>
              <a:srgbClr val="B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 name="Freeform 134"/>
            <p:cNvSpPr>
              <a:spLocks/>
            </p:cNvSpPr>
            <p:nvPr/>
          </p:nvSpPr>
          <p:spPr bwMode="auto">
            <a:xfrm>
              <a:off x="3748" y="3118"/>
              <a:ext cx="21" cy="8"/>
            </a:xfrm>
            <a:custGeom>
              <a:avLst/>
              <a:gdLst>
                <a:gd name="T0" fmla="*/ 0 w 63"/>
                <a:gd name="T1" fmla="*/ 2 h 15"/>
                <a:gd name="T2" fmla="*/ 10 w 63"/>
                <a:gd name="T3" fmla="*/ 5 h 15"/>
                <a:gd name="T4" fmla="*/ 21 w 63"/>
                <a:gd name="T5" fmla="*/ 8 h 15"/>
                <a:gd name="T6" fmla="*/ 11 w 63"/>
                <a:gd name="T7" fmla="*/ 0 h 15"/>
                <a:gd name="T8" fmla="*/ 0 w 63"/>
                <a:gd name="T9" fmla="*/ 2 h 15"/>
                <a:gd name="T10" fmla="*/ 0 w 63"/>
                <a:gd name="T11" fmla="*/ 2 h 15"/>
                <a:gd name="T12" fmla="*/ 0 w 63"/>
                <a:gd name="T13" fmla="*/ 2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15">
                  <a:moveTo>
                    <a:pt x="0" y="3"/>
                  </a:moveTo>
                  <a:lnTo>
                    <a:pt x="29" y="10"/>
                  </a:lnTo>
                  <a:lnTo>
                    <a:pt x="63" y="15"/>
                  </a:lnTo>
                  <a:lnTo>
                    <a:pt x="34" y="0"/>
                  </a:lnTo>
                  <a:lnTo>
                    <a:pt x="0" y="3"/>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 name="Freeform 135"/>
            <p:cNvSpPr>
              <a:spLocks/>
            </p:cNvSpPr>
            <p:nvPr/>
          </p:nvSpPr>
          <p:spPr bwMode="auto">
            <a:xfrm>
              <a:off x="3672" y="3141"/>
              <a:ext cx="11" cy="31"/>
            </a:xfrm>
            <a:custGeom>
              <a:avLst/>
              <a:gdLst>
                <a:gd name="T0" fmla="*/ 6 w 34"/>
                <a:gd name="T1" fmla="*/ 31 h 62"/>
                <a:gd name="T2" fmla="*/ 0 w 34"/>
                <a:gd name="T3" fmla="*/ 31 h 62"/>
                <a:gd name="T4" fmla="*/ 0 w 34"/>
                <a:gd name="T5" fmla="*/ 25 h 62"/>
                <a:gd name="T6" fmla="*/ 11 w 34"/>
                <a:gd name="T7" fmla="*/ 0 h 62"/>
                <a:gd name="T8" fmla="*/ 8 w 34"/>
                <a:gd name="T9" fmla="*/ 21 h 62"/>
                <a:gd name="T10" fmla="*/ 6 w 34"/>
                <a:gd name="T11" fmla="*/ 31 h 62"/>
                <a:gd name="T12" fmla="*/ 6 w 34"/>
                <a:gd name="T13" fmla="*/ 31 h 62"/>
                <a:gd name="T14" fmla="*/ 6 w 34"/>
                <a:gd name="T15" fmla="*/ 31 h 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62">
                  <a:moveTo>
                    <a:pt x="18" y="62"/>
                  </a:moveTo>
                  <a:lnTo>
                    <a:pt x="1" y="62"/>
                  </a:lnTo>
                  <a:lnTo>
                    <a:pt x="0" y="49"/>
                  </a:lnTo>
                  <a:lnTo>
                    <a:pt x="34" y="0"/>
                  </a:lnTo>
                  <a:lnTo>
                    <a:pt x="25" y="42"/>
                  </a:lnTo>
                  <a:lnTo>
                    <a:pt x="18" y="62"/>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 name="Freeform 136"/>
            <p:cNvSpPr>
              <a:spLocks/>
            </p:cNvSpPr>
            <p:nvPr/>
          </p:nvSpPr>
          <p:spPr bwMode="auto">
            <a:xfrm>
              <a:off x="3689" y="3062"/>
              <a:ext cx="27" cy="36"/>
            </a:xfrm>
            <a:custGeom>
              <a:avLst/>
              <a:gdLst>
                <a:gd name="T0" fmla="*/ 4 w 82"/>
                <a:gd name="T1" fmla="*/ 26 h 70"/>
                <a:gd name="T2" fmla="*/ 10 w 82"/>
                <a:gd name="T3" fmla="*/ 36 h 70"/>
                <a:gd name="T4" fmla="*/ 19 w 82"/>
                <a:gd name="T5" fmla="*/ 35 h 70"/>
                <a:gd name="T6" fmla="*/ 27 w 82"/>
                <a:gd name="T7" fmla="*/ 31 h 70"/>
                <a:gd name="T8" fmla="*/ 19 w 82"/>
                <a:gd name="T9" fmla="*/ 26 h 70"/>
                <a:gd name="T10" fmla="*/ 12 w 82"/>
                <a:gd name="T11" fmla="*/ 18 h 70"/>
                <a:gd name="T12" fmla="*/ 11 w 82"/>
                <a:gd name="T13" fmla="*/ 6 h 70"/>
                <a:gd name="T14" fmla="*/ 3 w 82"/>
                <a:gd name="T15" fmla="*/ 0 h 70"/>
                <a:gd name="T16" fmla="*/ 0 w 82"/>
                <a:gd name="T17" fmla="*/ 7 h 70"/>
                <a:gd name="T18" fmla="*/ 0 w 82"/>
                <a:gd name="T19" fmla="*/ 14 h 70"/>
                <a:gd name="T20" fmla="*/ 4 w 82"/>
                <a:gd name="T21" fmla="*/ 26 h 70"/>
                <a:gd name="T22" fmla="*/ 4 w 82"/>
                <a:gd name="T23" fmla="*/ 26 h 70"/>
                <a:gd name="T24" fmla="*/ 4 w 82"/>
                <a:gd name="T25" fmla="*/ 26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70">
                  <a:moveTo>
                    <a:pt x="12" y="50"/>
                  </a:moveTo>
                  <a:lnTo>
                    <a:pt x="31" y="70"/>
                  </a:lnTo>
                  <a:lnTo>
                    <a:pt x="58" y="68"/>
                  </a:lnTo>
                  <a:lnTo>
                    <a:pt x="82" y="60"/>
                  </a:lnTo>
                  <a:lnTo>
                    <a:pt x="59" y="51"/>
                  </a:lnTo>
                  <a:lnTo>
                    <a:pt x="35" y="35"/>
                  </a:lnTo>
                  <a:lnTo>
                    <a:pt x="32" y="11"/>
                  </a:lnTo>
                  <a:lnTo>
                    <a:pt x="8" y="0"/>
                  </a:lnTo>
                  <a:lnTo>
                    <a:pt x="0" y="14"/>
                  </a:lnTo>
                  <a:lnTo>
                    <a:pt x="0" y="27"/>
                  </a:lnTo>
                  <a:lnTo>
                    <a:pt x="12" y="5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 name="Freeform 137"/>
            <p:cNvSpPr>
              <a:spLocks/>
            </p:cNvSpPr>
            <p:nvPr/>
          </p:nvSpPr>
          <p:spPr bwMode="auto">
            <a:xfrm>
              <a:off x="3718" y="3142"/>
              <a:ext cx="70" cy="61"/>
            </a:xfrm>
            <a:custGeom>
              <a:avLst/>
              <a:gdLst>
                <a:gd name="T0" fmla="*/ 55 w 210"/>
                <a:gd name="T1" fmla="*/ 24 h 122"/>
                <a:gd name="T2" fmla="*/ 44 w 210"/>
                <a:gd name="T3" fmla="*/ 40 h 122"/>
                <a:gd name="T4" fmla="*/ 30 w 210"/>
                <a:gd name="T5" fmla="*/ 50 h 122"/>
                <a:gd name="T6" fmla="*/ 21 w 210"/>
                <a:gd name="T7" fmla="*/ 61 h 122"/>
                <a:gd name="T8" fmla="*/ 12 w 210"/>
                <a:gd name="T9" fmla="*/ 54 h 122"/>
                <a:gd name="T10" fmla="*/ 5 w 210"/>
                <a:gd name="T11" fmla="*/ 39 h 122"/>
                <a:gd name="T12" fmla="*/ 8 w 210"/>
                <a:gd name="T13" fmla="*/ 27 h 122"/>
                <a:gd name="T14" fmla="*/ 0 w 210"/>
                <a:gd name="T15" fmla="*/ 13 h 122"/>
                <a:gd name="T16" fmla="*/ 1 w 210"/>
                <a:gd name="T17" fmla="*/ 0 h 122"/>
                <a:gd name="T18" fmla="*/ 23 w 210"/>
                <a:gd name="T19" fmla="*/ 14 h 122"/>
                <a:gd name="T20" fmla="*/ 43 w 210"/>
                <a:gd name="T21" fmla="*/ 16 h 122"/>
                <a:gd name="T22" fmla="*/ 67 w 210"/>
                <a:gd name="T23" fmla="*/ 2 h 122"/>
                <a:gd name="T24" fmla="*/ 70 w 210"/>
                <a:gd name="T25" fmla="*/ 13 h 122"/>
                <a:gd name="T26" fmla="*/ 55 w 210"/>
                <a:gd name="T27" fmla="*/ 24 h 122"/>
                <a:gd name="T28" fmla="*/ 55 w 210"/>
                <a:gd name="T29" fmla="*/ 24 h 122"/>
                <a:gd name="T30" fmla="*/ 55 w 210"/>
                <a:gd name="T31" fmla="*/ 24 h 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0" h="122">
                  <a:moveTo>
                    <a:pt x="165" y="48"/>
                  </a:moveTo>
                  <a:lnTo>
                    <a:pt x="133" y="80"/>
                  </a:lnTo>
                  <a:lnTo>
                    <a:pt x="91" y="100"/>
                  </a:lnTo>
                  <a:lnTo>
                    <a:pt x="63" y="122"/>
                  </a:lnTo>
                  <a:lnTo>
                    <a:pt x="36" y="108"/>
                  </a:lnTo>
                  <a:lnTo>
                    <a:pt x="16" y="78"/>
                  </a:lnTo>
                  <a:lnTo>
                    <a:pt x="23" y="53"/>
                  </a:lnTo>
                  <a:lnTo>
                    <a:pt x="0" y="25"/>
                  </a:lnTo>
                  <a:lnTo>
                    <a:pt x="2" y="0"/>
                  </a:lnTo>
                  <a:lnTo>
                    <a:pt x="70" y="27"/>
                  </a:lnTo>
                  <a:lnTo>
                    <a:pt x="129" y="31"/>
                  </a:lnTo>
                  <a:lnTo>
                    <a:pt x="201" y="3"/>
                  </a:lnTo>
                  <a:lnTo>
                    <a:pt x="210" y="25"/>
                  </a:lnTo>
                  <a:lnTo>
                    <a:pt x="165" y="48"/>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 name="Freeform 138"/>
            <p:cNvSpPr>
              <a:spLocks/>
            </p:cNvSpPr>
            <p:nvPr/>
          </p:nvSpPr>
          <p:spPr bwMode="auto">
            <a:xfrm>
              <a:off x="3679" y="3235"/>
              <a:ext cx="43" cy="18"/>
            </a:xfrm>
            <a:custGeom>
              <a:avLst/>
              <a:gdLst>
                <a:gd name="T0" fmla="*/ 0 w 129"/>
                <a:gd name="T1" fmla="*/ 3 h 35"/>
                <a:gd name="T2" fmla="*/ 0 w 129"/>
                <a:gd name="T3" fmla="*/ 11 h 35"/>
                <a:gd name="T4" fmla="*/ 6 w 129"/>
                <a:gd name="T5" fmla="*/ 16 h 35"/>
                <a:gd name="T6" fmla="*/ 15 w 129"/>
                <a:gd name="T7" fmla="*/ 16 h 35"/>
                <a:gd name="T8" fmla="*/ 28 w 129"/>
                <a:gd name="T9" fmla="*/ 18 h 35"/>
                <a:gd name="T10" fmla="*/ 43 w 129"/>
                <a:gd name="T11" fmla="*/ 11 h 35"/>
                <a:gd name="T12" fmla="*/ 28 w 129"/>
                <a:gd name="T13" fmla="*/ 3 h 35"/>
                <a:gd name="T14" fmla="*/ 15 w 129"/>
                <a:gd name="T15" fmla="*/ 0 h 35"/>
                <a:gd name="T16" fmla="*/ 7 w 129"/>
                <a:gd name="T17" fmla="*/ 0 h 35"/>
                <a:gd name="T18" fmla="*/ 0 w 129"/>
                <a:gd name="T19" fmla="*/ 3 h 35"/>
                <a:gd name="T20" fmla="*/ 0 w 129"/>
                <a:gd name="T21" fmla="*/ 3 h 35"/>
                <a:gd name="T22" fmla="*/ 0 w 129"/>
                <a:gd name="T23" fmla="*/ 3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 h="35">
                  <a:moveTo>
                    <a:pt x="0" y="6"/>
                  </a:moveTo>
                  <a:lnTo>
                    <a:pt x="0" y="22"/>
                  </a:lnTo>
                  <a:lnTo>
                    <a:pt x="17" y="31"/>
                  </a:lnTo>
                  <a:lnTo>
                    <a:pt x="45" y="31"/>
                  </a:lnTo>
                  <a:lnTo>
                    <a:pt x="83" y="35"/>
                  </a:lnTo>
                  <a:lnTo>
                    <a:pt x="129" y="22"/>
                  </a:lnTo>
                  <a:lnTo>
                    <a:pt x="85" y="6"/>
                  </a:lnTo>
                  <a:lnTo>
                    <a:pt x="45" y="0"/>
                  </a:lnTo>
                  <a:lnTo>
                    <a:pt x="22" y="0"/>
                  </a:lnTo>
                  <a:lnTo>
                    <a:pt x="0" y="6"/>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 name="Freeform 139"/>
            <p:cNvSpPr>
              <a:spLocks/>
            </p:cNvSpPr>
            <p:nvPr/>
          </p:nvSpPr>
          <p:spPr bwMode="auto">
            <a:xfrm>
              <a:off x="3651" y="3135"/>
              <a:ext cx="14" cy="35"/>
            </a:xfrm>
            <a:custGeom>
              <a:avLst/>
              <a:gdLst>
                <a:gd name="T0" fmla="*/ 14 w 41"/>
                <a:gd name="T1" fmla="*/ 0 h 68"/>
                <a:gd name="T2" fmla="*/ 1 w 41"/>
                <a:gd name="T3" fmla="*/ 12 h 68"/>
                <a:gd name="T4" fmla="*/ 0 w 41"/>
                <a:gd name="T5" fmla="*/ 26 h 68"/>
                <a:gd name="T6" fmla="*/ 5 w 41"/>
                <a:gd name="T7" fmla="*/ 35 h 68"/>
                <a:gd name="T8" fmla="*/ 12 w 41"/>
                <a:gd name="T9" fmla="*/ 18 h 68"/>
                <a:gd name="T10" fmla="*/ 14 w 41"/>
                <a:gd name="T11" fmla="*/ 0 h 68"/>
                <a:gd name="T12" fmla="*/ 14 w 41"/>
                <a:gd name="T13" fmla="*/ 0 h 68"/>
                <a:gd name="T14" fmla="*/ 14 w 41"/>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 h="68">
                  <a:moveTo>
                    <a:pt x="41" y="0"/>
                  </a:moveTo>
                  <a:lnTo>
                    <a:pt x="4" y="24"/>
                  </a:lnTo>
                  <a:lnTo>
                    <a:pt x="0" y="50"/>
                  </a:lnTo>
                  <a:lnTo>
                    <a:pt x="15" y="68"/>
                  </a:lnTo>
                  <a:lnTo>
                    <a:pt x="36" y="35"/>
                  </a:lnTo>
                  <a:lnTo>
                    <a:pt x="41"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140"/>
            <p:cNvSpPr>
              <a:spLocks/>
            </p:cNvSpPr>
            <p:nvPr/>
          </p:nvSpPr>
          <p:spPr bwMode="auto">
            <a:xfrm>
              <a:off x="3711" y="3289"/>
              <a:ext cx="88" cy="104"/>
            </a:xfrm>
            <a:custGeom>
              <a:avLst/>
              <a:gdLst>
                <a:gd name="T0" fmla="*/ 1 w 264"/>
                <a:gd name="T1" fmla="*/ 11 h 207"/>
                <a:gd name="T2" fmla="*/ 1 w 264"/>
                <a:gd name="T3" fmla="*/ 25 h 207"/>
                <a:gd name="T4" fmla="*/ 1 w 264"/>
                <a:gd name="T5" fmla="*/ 42 h 207"/>
                <a:gd name="T6" fmla="*/ 12 w 264"/>
                <a:gd name="T7" fmla="*/ 61 h 207"/>
                <a:gd name="T8" fmla="*/ 3 w 264"/>
                <a:gd name="T9" fmla="*/ 77 h 207"/>
                <a:gd name="T10" fmla="*/ 33 w 264"/>
                <a:gd name="T11" fmla="*/ 65 h 207"/>
                <a:gd name="T12" fmla="*/ 46 w 264"/>
                <a:gd name="T13" fmla="*/ 79 h 207"/>
                <a:gd name="T14" fmla="*/ 39 w 264"/>
                <a:gd name="T15" fmla="*/ 88 h 207"/>
                <a:gd name="T16" fmla="*/ 10 w 264"/>
                <a:gd name="T17" fmla="*/ 98 h 207"/>
                <a:gd name="T18" fmla="*/ 52 w 264"/>
                <a:gd name="T19" fmla="*/ 99 h 207"/>
                <a:gd name="T20" fmla="*/ 74 w 264"/>
                <a:gd name="T21" fmla="*/ 104 h 207"/>
                <a:gd name="T22" fmla="*/ 88 w 264"/>
                <a:gd name="T23" fmla="*/ 97 h 207"/>
                <a:gd name="T24" fmla="*/ 62 w 264"/>
                <a:gd name="T25" fmla="*/ 82 h 207"/>
                <a:gd name="T26" fmla="*/ 46 w 264"/>
                <a:gd name="T27" fmla="*/ 63 h 207"/>
                <a:gd name="T28" fmla="*/ 67 w 264"/>
                <a:gd name="T29" fmla="*/ 54 h 207"/>
                <a:gd name="T30" fmla="*/ 81 w 264"/>
                <a:gd name="T31" fmla="*/ 31 h 207"/>
                <a:gd name="T32" fmla="*/ 87 w 264"/>
                <a:gd name="T33" fmla="*/ 1 h 207"/>
                <a:gd name="T34" fmla="*/ 74 w 264"/>
                <a:gd name="T35" fmla="*/ 21 h 207"/>
                <a:gd name="T36" fmla="*/ 54 w 264"/>
                <a:gd name="T37" fmla="*/ 44 h 207"/>
                <a:gd name="T38" fmla="*/ 54 w 264"/>
                <a:gd name="T39" fmla="*/ 6 h 207"/>
                <a:gd name="T40" fmla="*/ 20 w 264"/>
                <a:gd name="T41" fmla="*/ 5 h 207"/>
                <a:gd name="T42" fmla="*/ 0 w 264"/>
                <a:gd name="T43" fmla="*/ 0 h 207"/>
                <a:gd name="T44" fmla="*/ 1 w 264"/>
                <a:gd name="T45" fmla="*/ 11 h 207"/>
                <a:gd name="T46" fmla="*/ 1 w 264"/>
                <a:gd name="T47" fmla="*/ 11 h 207"/>
                <a:gd name="T48" fmla="*/ 1 w 264"/>
                <a:gd name="T49" fmla="*/ 11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4" h="207">
                  <a:moveTo>
                    <a:pt x="3" y="22"/>
                  </a:moveTo>
                  <a:lnTo>
                    <a:pt x="3" y="50"/>
                  </a:lnTo>
                  <a:lnTo>
                    <a:pt x="3" y="83"/>
                  </a:lnTo>
                  <a:lnTo>
                    <a:pt x="37" y="121"/>
                  </a:lnTo>
                  <a:lnTo>
                    <a:pt x="10" y="154"/>
                  </a:lnTo>
                  <a:lnTo>
                    <a:pt x="98" y="129"/>
                  </a:lnTo>
                  <a:lnTo>
                    <a:pt x="139" y="157"/>
                  </a:lnTo>
                  <a:lnTo>
                    <a:pt x="118" y="175"/>
                  </a:lnTo>
                  <a:lnTo>
                    <a:pt x="30" y="196"/>
                  </a:lnTo>
                  <a:lnTo>
                    <a:pt x="156" y="198"/>
                  </a:lnTo>
                  <a:lnTo>
                    <a:pt x="222" y="207"/>
                  </a:lnTo>
                  <a:lnTo>
                    <a:pt x="264" y="193"/>
                  </a:lnTo>
                  <a:lnTo>
                    <a:pt x="186" y="163"/>
                  </a:lnTo>
                  <a:lnTo>
                    <a:pt x="139" y="125"/>
                  </a:lnTo>
                  <a:lnTo>
                    <a:pt x="201" y="107"/>
                  </a:lnTo>
                  <a:lnTo>
                    <a:pt x="242" y="62"/>
                  </a:lnTo>
                  <a:lnTo>
                    <a:pt x="262" y="2"/>
                  </a:lnTo>
                  <a:lnTo>
                    <a:pt x="221" y="41"/>
                  </a:lnTo>
                  <a:lnTo>
                    <a:pt x="162" y="87"/>
                  </a:lnTo>
                  <a:lnTo>
                    <a:pt x="162" y="12"/>
                  </a:lnTo>
                  <a:lnTo>
                    <a:pt x="61" y="10"/>
                  </a:lnTo>
                  <a:lnTo>
                    <a:pt x="0" y="0"/>
                  </a:lnTo>
                  <a:lnTo>
                    <a:pt x="3" y="22"/>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 name="Freeform 141"/>
            <p:cNvSpPr>
              <a:spLocks/>
            </p:cNvSpPr>
            <p:nvPr/>
          </p:nvSpPr>
          <p:spPr bwMode="auto">
            <a:xfrm>
              <a:off x="3702" y="3114"/>
              <a:ext cx="17" cy="52"/>
            </a:xfrm>
            <a:custGeom>
              <a:avLst/>
              <a:gdLst>
                <a:gd name="T0" fmla="*/ 17 w 53"/>
                <a:gd name="T1" fmla="*/ 9 h 103"/>
                <a:gd name="T2" fmla="*/ 10 w 53"/>
                <a:gd name="T3" fmla="*/ 23 h 103"/>
                <a:gd name="T4" fmla="*/ 8 w 53"/>
                <a:gd name="T5" fmla="*/ 41 h 103"/>
                <a:gd name="T6" fmla="*/ 5 w 53"/>
                <a:gd name="T7" fmla="*/ 52 h 103"/>
                <a:gd name="T8" fmla="*/ 0 w 53"/>
                <a:gd name="T9" fmla="*/ 32 h 103"/>
                <a:gd name="T10" fmla="*/ 1 w 53"/>
                <a:gd name="T11" fmla="*/ 17 h 103"/>
                <a:gd name="T12" fmla="*/ 4 w 53"/>
                <a:gd name="T13" fmla="*/ 5 h 103"/>
                <a:gd name="T14" fmla="*/ 9 w 53"/>
                <a:gd name="T15" fmla="*/ 0 h 103"/>
                <a:gd name="T16" fmla="*/ 17 w 53"/>
                <a:gd name="T17" fmla="*/ 9 h 103"/>
                <a:gd name="T18" fmla="*/ 17 w 53"/>
                <a:gd name="T19" fmla="*/ 9 h 103"/>
                <a:gd name="T20" fmla="*/ 17 w 53"/>
                <a:gd name="T21" fmla="*/ 9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103">
                  <a:moveTo>
                    <a:pt x="53" y="17"/>
                  </a:moveTo>
                  <a:lnTo>
                    <a:pt x="30" y="45"/>
                  </a:lnTo>
                  <a:lnTo>
                    <a:pt x="26" y="81"/>
                  </a:lnTo>
                  <a:lnTo>
                    <a:pt x="16" y="103"/>
                  </a:lnTo>
                  <a:lnTo>
                    <a:pt x="0" y="63"/>
                  </a:lnTo>
                  <a:lnTo>
                    <a:pt x="4" y="34"/>
                  </a:lnTo>
                  <a:lnTo>
                    <a:pt x="14" y="9"/>
                  </a:lnTo>
                  <a:lnTo>
                    <a:pt x="27" y="0"/>
                  </a:lnTo>
                  <a:lnTo>
                    <a:pt x="53" y="17"/>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 name="Freeform 142"/>
            <p:cNvSpPr>
              <a:spLocks/>
            </p:cNvSpPr>
            <p:nvPr/>
          </p:nvSpPr>
          <p:spPr bwMode="auto">
            <a:xfrm>
              <a:off x="3727" y="3020"/>
              <a:ext cx="22" cy="62"/>
            </a:xfrm>
            <a:custGeom>
              <a:avLst/>
              <a:gdLst>
                <a:gd name="T0" fmla="*/ 0 w 65"/>
                <a:gd name="T1" fmla="*/ 30 h 122"/>
                <a:gd name="T2" fmla="*/ 2 w 65"/>
                <a:gd name="T3" fmla="*/ 47 h 122"/>
                <a:gd name="T4" fmla="*/ 16 w 65"/>
                <a:gd name="T5" fmla="*/ 62 h 122"/>
                <a:gd name="T6" fmla="*/ 13 w 65"/>
                <a:gd name="T7" fmla="*/ 43 h 122"/>
                <a:gd name="T8" fmla="*/ 22 w 65"/>
                <a:gd name="T9" fmla="*/ 52 h 122"/>
                <a:gd name="T10" fmla="*/ 19 w 65"/>
                <a:gd name="T11" fmla="*/ 30 h 122"/>
                <a:gd name="T12" fmla="*/ 17 w 65"/>
                <a:gd name="T13" fmla="*/ 14 h 122"/>
                <a:gd name="T14" fmla="*/ 10 w 65"/>
                <a:gd name="T15" fmla="*/ 25 h 122"/>
                <a:gd name="T16" fmla="*/ 9 w 65"/>
                <a:gd name="T17" fmla="*/ 0 h 122"/>
                <a:gd name="T18" fmla="*/ 2 w 65"/>
                <a:gd name="T19" fmla="*/ 10 h 122"/>
                <a:gd name="T20" fmla="*/ 0 w 65"/>
                <a:gd name="T21" fmla="*/ 30 h 122"/>
                <a:gd name="T22" fmla="*/ 0 w 65"/>
                <a:gd name="T23" fmla="*/ 30 h 122"/>
                <a:gd name="T24" fmla="*/ 0 w 65"/>
                <a:gd name="T25" fmla="*/ 3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 h="122">
                  <a:moveTo>
                    <a:pt x="0" y="60"/>
                  </a:moveTo>
                  <a:lnTo>
                    <a:pt x="7" y="92"/>
                  </a:lnTo>
                  <a:lnTo>
                    <a:pt x="46" y="122"/>
                  </a:lnTo>
                  <a:lnTo>
                    <a:pt x="38" y="84"/>
                  </a:lnTo>
                  <a:lnTo>
                    <a:pt x="65" y="102"/>
                  </a:lnTo>
                  <a:lnTo>
                    <a:pt x="56" y="60"/>
                  </a:lnTo>
                  <a:lnTo>
                    <a:pt x="49" y="28"/>
                  </a:lnTo>
                  <a:lnTo>
                    <a:pt x="29" y="49"/>
                  </a:lnTo>
                  <a:lnTo>
                    <a:pt x="27" y="0"/>
                  </a:lnTo>
                  <a:lnTo>
                    <a:pt x="7" y="19"/>
                  </a:lnTo>
                  <a:lnTo>
                    <a:pt x="0" y="6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 name="Freeform 143"/>
            <p:cNvSpPr>
              <a:spLocks/>
            </p:cNvSpPr>
            <p:nvPr/>
          </p:nvSpPr>
          <p:spPr bwMode="auto">
            <a:xfrm>
              <a:off x="3751" y="3042"/>
              <a:ext cx="24" cy="44"/>
            </a:xfrm>
            <a:custGeom>
              <a:avLst/>
              <a:gdLst>
                <a:gd name="T0" fmla="*/ 2 w 74"/>
                <a:gd name="T1" fmla="*/ 10 h 88"/>
                <a:gd name="T2" fmla="*/ 6 w 74"/>
                <a:gd name="T3" fmla="*/ 30 h 88"/>
                <a:gd name="T4" fmla="*/ 14 w 74"/>
                <a:gd name="T5" fmla="*/ 41 h 88"/>
                <a:gd name="T6" fmla="*/ 14 w 74"/>
                <a:gd name="T7" fmla="*/ 16 h 88"/>
                <a:gd name="T8" fmla="*/ 24 w 74"/>
                <a:gd name="T9" fmla="*/ 44 h 88"/>
                <a:gd name="T10" fmla="*/ 24 w 74"/>
                <a:gd name="T11" fmla="*/ 26 h 88"/>
                <a:gd name="T12" fmla="*/ 13 w 74"/>
                <a:gd name="T13" fmla="*/ 2 h 88"/>
                <a:gd name="T14" fmla="*/ 9 w 74"/>
                <a:gd name="T15" fmla="*/ 14 h 88"/>
                <a:gd name="T16" fmla="*/ 0 w 74"/>
                <a:gd name="T17" fmla="*/ 0 h 88"/>
                <a:gd name="T18" fmla="*/ 2 w 74"/>
                <a:gd name="T19" fmla="*/ 10 h 88"/>
                <a:gd name="T20" fmla="*/ 2 w 74"/>
                <a:gd name="T21" fmla="*/ 10 h 88"/>
                <a:gd name="T22" fmla="*/ 2 w 74"/>
                <a:gd name="T23" fmla="*/ 10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4" h="88">
                  <a:moveTo>
                    <a:pt x="6" y="20"/>
                  </a:moveTo>
                  <a:lnTo>
                    <a:pt x="17" y="60"/>
                  </a:lnTo>
                  <a:lnTo>
                    <a:pt x="44" y="82"/>
                  </a:lnTo>
                  <a:lnTo>
                    <a:pt x="42" y="32"/>
                  </a:lnTo>
                  <a:lnTo>
                    <a:pt x="74" y="88"/>
                  </a:lnTo>
                  <a:lnTo>
                    <a:pt x="74" y="52"/>
                  </a:lnTo>
                  <a:lnTo>
                    <a:pt x="39" y="3"/>
                  </a:lnTo>
                  <a:lnTo>
                    <a:pt x="27" y="28"/>
                  </a:lnTo>
                  <a:lnTo>
                    <a:pt x="0" y="0"/>
                  </a:lnTo>
                  <a:lnTo>
                    <a:pt x="6" y="20"/>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 name="Freeform 144"/>
            <p:cNvSpPr>
              <a:spLocks/>
            </p:cNvSpPr>
            <p:nvPr/>
          </p:nvSpPr>
          <p:spPr bwMode="auto">
            <a:xfrm>
              <a:off x="3669" y="3010"/>
              <a:ext cx="35" cy="33"/>
            </a:xfrm>
            <a:custGeom>
              <a:avLst/>
              <a:gdLst>
                <a:gd name="T0" fmla="*/ 23 w 106"/>
                <a:gd name="T1" fmla="*/ 12 h 65"/>
                <a:gd name="T2" fmla="*/ 3 w 106"/>
                <a:gd name="T3" fmla="*/ 33 h 65"/>
                <a:gd name="T4" fmla="*/ 12 w 106"/>
                <a:gd name="T5" fmla="*/ 17 h 65"/>
                <a:gd name="T6" fmla="*/ 0 w 106"/>
                <a:gd name="T7" fmla="*/ 26 h 65"/>
                <a:gd name="T8" fmla="*/ 10 w 106"/>
                <a:gd name="T9" fmla="*/ 10 h 65"/>
                <a:gd name="T10" fmla="*/ 35 w 106"/>
                <a:gd name="T11" fmla="*/ 0 h 65"/>
                <a:gd name="T12" fmla="*/ 23 w 106"/>
                <a:gd name="T13" fmla="*/ 12 h 65"/>
                <a:gd name="T14" fmla="*/ 23 w 106"/>
                <a:gd name="T15" fmla="*/ 12 h 65"/>
                <a:gd name="T16" fmla="*/ 23 w 106"/>
                <a:gd name="T17" fmla="*/ 12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65">
                  <a:moveTo>
                    <a:pt x="71" y="23"/>
                  </a:moveTo>
                  <a:lnTo>
                    <a:pt x="10" y="65"/>
                  </a:lnTo>
                  <a:lnTo>
                    <a:pt x="35" y="34"/>
                  </a:lnTo>
                  <a:lnTo>
                    <a:pt x="0" y="51"/>
                  </a:lnTo>
                  <a:lnTo>
                    <a:pt x="30" y="19"/>
                  </a:lnTo>
                  <a:lnTo>
                    <a:pt x="106" y="0"/>
                  </a:lnTo>
                  <a:lnTo>
                    <a:pt x="71" y="23"/>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 name="Freeform 145"/>
            <p:cNvSpPr>
              <a:spLocks/>
            </p:cNvSpPr>
            <p:nvPr/>
          </p:nvSpPr>
          <p:spPr bwMode="auto">
            <a:xfrm>
              <a:off x="3837" y="3012"/>
              <a:ext cx="53" cy="29"/>
            </a:xfrm>
            <a:custGeom>
              <a:avLst/>
              <a:gdLst>
                <a:gd name="T0" fmla="*/ 13 w 158"/>
                <a:gd name="T1" fmla="*/ 10 h 57"/>
                <a:gd name="T2" fmla="*/ 32 w 158"/>
                <a:gd name="T3" fmla="*/ 7 h 57"/>
                <a:gd name="T4" fmla="*/ 53 w 158"/>
                <a:gd name="T5" fmla="*/ 0 h 57"/>
                <a:gd name="T6" fmla="*/ 24 w 158"/>
                <a:gd name="T7" fmla="*/ 16 h 57"/>
                <a:gd name="T8" fmla="*/ 41 w 158"/>
                <a:gd name="T9" fmla="*/ 16 h 57"/>
                <a:gd name="T10" fmla="*/ 24 w 158"/>
                <a:gd name="T11" fmla="*/ 29 h 57"/>
                <a:gd name="T12" fmla="*/ 12 w 158"/>
                <a:gd name="T13" fmla="*/ 17 h 57"/>
                <a:gd name="T14" fmla="*/ 0 w 158"/>
                <a:gd name="T15" fmla="*/ 7 h 57"/>
                <a:gd name="T16" fmla="*/ 13 w 158"/>
                <a:gd name="T17" fmla="*/ 10 h 57"/>
                <a:gd name="T18" fmla="*/ 13 w 158"/>
                <a:gd name="T19" fmla="*/ 10 h 57"/>
                <a:gd name="T20" fmla="*/ 13 w 158"/>
                <a:gd name="T21" fmla="*/ 1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57">
                  <a:moveTo>
                    <a:pt x="38" y="19"/>
                  </a:moveTo>
                  <a:lnTo>
                    <a:pt x="96" y="13"/>
                  </a:lnTo>
                  <a:lnTo>
                    <a:pt x="158" y="0"/>
                  </a:lnTo>
                  <a:lnTo>
                    <a:pt x="72" y="32"/>
                  </a:lnTo>
                  <a:lnTo>
                    <a:pt x="123" y="32"/>
                  </a:lnTo>
                  <a:lnTo>
                    <a:pt x="72" y="57"/>
                  </a:lnTo>
                  <a:lnTo>
                    <a:pt x="35" y="34"/>
                  </a:lnTo>
                  <a:lnTo>
                    <a:pt x="0" y="13"/>
                  </a:lnTo>
                  <a:lnTo>
                    <a:pt x="38" y="19"/>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146"/>
            <p:cNvSpPr>
              <a:spLocks/>
            </p:cNvSpPr>
            <p:nvPr/>
          </p:nvSpPr>
          <p:spPr bwMode="auto">
            <a:xfrm>
              <a:off x="3826" y="3033"/>
              <a:ext cx="25" cy="13"/>
            </a:xfrm>
            <a:custGeom>
              <a:avLst/>
              <a:gdLst>
                <a:gd name="T0" fmla="*/ 0 w 74"/>
                <a:gd name="T1" fmla="*/ 4 h 25"/>
                <a:gd name="T2" fmla="*/ 10 w 74"/>
                <a:gd name="T3" fmla="*/ 13 h 25"/>
                <a:gd name="T4" fmla="*/ 25 w 74"/>
                <a:gd name="T5" fmla="*/ 11 h 25"/>
                <a:gd name="T6" fmla="*/ 10 w 74"/>
                <a:gd name="T7" fmla="*/ 0 h 25"/>
                <a:gd name="T8" fmla="*/ 0 w 74"/>
                <a:gd name="T9" fmla="*/ 4 h 25"/>
                <a:gd name="T10" fmla="*/ 0 w 74"/>
                <a:gd name="T11" fmla="*/ 4 h 25"/>
                <a:gd name="T12" fmla="*/ 0 w 74"/>
                <a:gd name="T13" fmla="*/ 4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25">
                  <a:moveTo>
                    <a:pt x="0" y="8"/>
                  </a:moveTo>
                  <a:lnTo>
                    <a:pt x="30" y="25"/>
                  </a:lnTo>
                  <a:lnTo>
                    <a:pt x="74" y="21"/>
                  </a:lnTo>
                  <a:lnTo>
                    <a:pt x="30" y="0"/>
                  </a:lnTo>
                  <a:lnTo>
                    <a:pt x="0" y="8"/>
                  </a:lnTo>
                  <a:close/>
                </a:path>
              </a:pathLst>
            </a:custGeom>
            <a:solidFill>
              <a:srgbClr val="FFA6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147"/>
            <p:cNvSpPr>
              <a:spLocks/>
            </p:cNvSpPr>
            <p:nvPr/>
          </p:nvSpPr>
          <p:spPr bwMode="auto">
            <a:xfrm>
              <a:off x="3672" y="2907"/>
              <a:ext cx="27" cy="51"/>
            </a:xfrm>
            <a:custGeom>
              <a:avLst/>
              <a:gdLst>
                <a:gd name="T0" fmla="*/ 15 w 82"/>
                <a:gd name="T1" fmla="*/ 0 h 102"/>
                <a:gd name="T2" fmla="*/ 7 w 82"/>
                <a:gd name="T3" fmla="*/ 6 h 102"/>
                <a:gd name="T4" fmla="*/ 5 w 82"/>
                <a:gd name="T5" fmla="*/ 21 h 102"/>
                <a:gd name="T6" fmla="*/ 0 w 82"/>
                <a:gd name="T7" fmla="*/ 28 h 102"/>
                <a:gd name="T8" fmla="*/ 8 w 82"/>
                <a:gd name="T9" fmla="*/ 51 h 102"/>
                <a:gd name="T10" fmla="*/ 6 w 82"/>
                <a:gd name="T11" fmla="*/ 29 h 102"/>
                <a:gd name="T12" fmla="*/ 14 w 82"/>
                <a:gd name="T13" fmla="*/ 21 h 102"/>
                <a:gd name="T14" fmla="*/ 13 w 82"/>
                <a:gd name="T15" fmla="*/ 9 h 102"/>
                <a:gd name="T16" fmla="*/ 27 w 82"/>
                <a:gd name="T17" fmla="*/ 2 h 102"/>
                <a:gd name="T18" fmla="*/ 15 w 82"/>
                <a:gd name="T19" fmla="*/ 0 h 102"/>
                <a:gd name="T20" fmla="*/ 15 w 82"/>
                <a:gd name="T21" fmla="*/ 0 h 102"/>
                <a:gd name="T22" fmla="*/ 15 w 82"/>
                <a:gd name="T23" fmla="*/ 0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 h="102">
                  <a:moveTo>
                    <a:pt x="47" y="0"/>
                  </a:moveTo>
                  <a:lnTo>
                    <a:pt x="20" y="11"/>
                  </a:lnTo>
                  <a:lnTo>
                    <a:pt x="14" y="41"/>
                  </a:lnTo>
                  <a:lnTo>
                    <a:pt x="0" y="56"/>
                  </a:lnTo>
                  <a:lnTo>
                    <a:pt x="25" y="102"/>
                  </a:lnTo>
                  <a:lnTo>
                    <a:pt x="17" y="58"/>
                  </a:lnTo>
                  <a:lnTo>
                    <a:pt x="44" y="41"/>
                  </a:lnTo>
                  <a:lnTo>
                    <a:pt x="38" y="17"/>
                  </a:lnTo>
                  <a:lnTo>
                    <a:pt x="82" y="4"/>
                  </a:lnTo>
                  <a:lnTo>
                    <a:pt x="47" y="0"/>
                  </a:lnTo>
                  <a:close/>
                </a:path>
              </a:pathLst>
            </a:custGeom>
            <a:solidFill>
              <a:srgbClr val="E57F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148"/>
            <p:cNvSpPr>
              <a:spLocks/>
            </p:cNvSpPr>
            <p:nvPr/>
          </p:nvSpPr>
          <p:spPr bwMode="auto">
            <a:xfrm>
              <a:off x="3678" y="3608"/>
              <a:ext cx="125" cy="217"/>
            </a:xfrm>
            <a:custGeom>
              <a:avLst/>
              <a:gdLst>
                <a:gd name="T0" fmla="*/ 5 w 376"/>
                <a:gd name="T1" fmla="*/ 38 h 434"/>
                <a:gd name="T2" fmla="*/ 0 w 376"/>
                <a:gd name="T3" fmla="*/ 43 h 434"/>
                <a:gd name="T4" fmla="*/ 2 w 376"/>
                <a:gd name="T5" fmla="*/ 52 h 434"/>
                <a:gd name="T6" fmla="*/ 15 w 376"/>
                <a:gd name="T7" fmla="*/ 68 h 434"/>
                <a:gd name="T8" fmla="*/ 39 w 376"/>
                <a:gd name="T9" fmla="*/ 107 h 434"/>
                <a:gd name="T10" fmla="*/ 58 w 376"/>
                <a:gd name="T11" fmla="*/ 140 h 434"/>
                <a:gd name="T12" fmla="*/ 72 w 376"/>
                <a:gd name="T13" fmla="*/ 163 h 434"/>
                <a:gd name="T14" fmla="*/ 98 w 376"/>
                <a:gd name="T15" fmla="*/ 189 h 434"/>
                <a:gd name="T16" fmla="*/ 125 w 376"/>
                <a:gd name="T17" fmla="*/ 217 h 434"/>
                <a:gd name="T18" fmla="*/ 120 w 376"/>
                <a:gd name="T19" fmla="*/ 175 h 434"/>
                <a:gd name="T20" fmla="*/ 116 w 376"/>
                <a:gd name="T21" fmla="*/ 159 h 434"/>
                <a:gd name="T22" fmla="*/ 99 w 376"/>
                <a:gd name="T23" fmla="*/ 139 h 434"/>
                <a:gd name="T24" fmla="*/ 92 w 376"/>
                <a:gd name="T25" fmla="*/ 117 h 434"/>
                <a:gd name="T26" fmla="*/ 88 w 376"/>
                <a:gd name="T27" fmla="*/ 94 h 434"/>
                <a:gd name="T28" fmla="*/ 66 w 376"/>
                <a:gd name="T29" fmla="*/ 64 h 434"/>
                <a:gd name="T30" fmla="*/ 44 w 376"/>
                <a:gd name="T31" fmla="*/ 41 h 434"/>
                <a:gd name="T32" fmla="*/ 31 w 376"/>
                <a:gd name="T33" fmla="*/ 28 h 434"/>
                <a:gd name="T34" fmla="*/ 28 w 376"/>
                <a:gd name="T35" fmla="*/ 13 h 434"/>
                <a:gd name="T36" fmla="*/ 24 w 376"/>
                <a:gd name="T37" fmla="*/ 0 h 434"/>
                <a:gd name="T38" fmla="*/ 14 w 376"/>
                <a:gd name="T39" fmla="*/ 12 h 434"/>
                <a:gd name="T40" fmla="*/ 13 w 376"/>
                <a:gd name="T41" fmla="*/ 25 h 434"/>
                <a:gd name="T42" fmla="*/ 5 w 376"/>
                <a:gd name="T43" fmla="*/ 38 h 434"/>
                <a:gd name="T44" fmla="*/ 5 w 376"/>
                <a:gd name="T45" fmla="*/ 38 h 434"/>
                <a:gd name="T46" fmla="*/ 5 w 376"/>
                <a:gd name="T47" fmla="*/ 38 h 4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6" h="434">
                  <a:moveTo>
                    <a:pt x="16" y="75"/>
                  </a:moveTo>
                  <a:lnTo>
                    <a:pt x="0" y="86"/>
                  </a:lnTo>
                  <a:lnTo>
                    <a:pt x="6" y="104"/>
                  </a:lnTo>
                  <a:lnTo>
                    <a:pt x="46" y="135"/>
                  </a:lnTo>
                  <a:lnTo>
                    <a:pt x="116" y="213"/>
                  </a:lnTo>
                  <a:lnTo>
                    <a:pt x="175" y="280"/>
                  </a:lnTo>
                  <a:lnTo>
                    <a:pt x="218" y="325"/>
                  </a:lnTo>
                  <a:lnTo>
                    <a:pt x="296" y="378"/>
                  </a:lnTo>
                  <a:lnTo>
                    <a:pt x="376" y="434"/>
                  </a:lnTo>
                  <a:lnTo>
                    <a:pt x="362" y="350"/>
                  </a:lnTo>
                  <a:lnTo>
                    <a:pt x="349" y="318"/>
                  </a:lnTo>
                  <a:lnTo>
                    <a:pt x="299" y="278"/>
                  </a:lnTo>
                  <a:lnTo>
                    <a:pt x="277" y="234"/>
                  </a:lnTo>
                  <a:lnTo>
                    <a:pt x="264" y="187"/>
                  </a:lnTo>
                  <a:lnTo>
                    <a:pt x="199" y="128"/>
                  </a:lnTo>
                  <a:lnTo>
                    <a:pt x="131" y="81"/>
                  </a:lnTo>
                  <a:lnTo>
                    <a:pt x="94" y="56"/>
                  </a:lnTo>
                  <a:lnTo>
                    <a:pt x="83" y="25"/>
                  </a:lnTo>
                  <a:lnTo>
                    <a:pt x="73" y="0"/>
                  </a:lnTo>
                  <a:lnTo>
                    <a:pt x="43" y="24"/>
                  </a:lnTo>
                  <a:lnTo>
                    <a:pt x="39" y="50"/>
                  </a:lnTo>
                  <a:lnTo>
                    <a:pt x="16" y="75"/>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149"/>
            <p:cNvSpPr>
              <a:spLocks/>
            </p:cNvSpPr>
            <p:nvPr/>
          </p:nvSpPr>
          <p:spPr bwMode="auto">
            <a:xfrm>
              <a:off x="3831" y="3171"/>
              <a:ext cx="14" cy="18"/>
            </a:xfrm>
            <a:custGeom>
              <a:avLst/>
              <a:gdLst>
                <a:gd name="T0" fmla="*/ 0 w 43"/>
                <a:gd name="T1" fmla="*/ 12 h 38"/>
                <a:gd name="T2" fmla="*/ 2 w 43"/>
                <a:gd name="T3" fmla="*/ 17 h 38"/>
                <a:gd name="T4" fmla="*/ 8 w 43"/>
                <a:gd name="T5" fmla="*/ 18 h 38"/>
                <a:gd name="T6" fmla="*/ 14 w 43"/>
                <a:gd name="T7" fmla="*/ 17 h 38"/>
                <a:gd name="T8" fmla="*/ 13 w 43"/>
                <a:gd name="T9" fmla="*/ 11 h 38"/>
                <a:gd name="T10" fmla="*/ 12 w 43"/>
                <a:gd name="T11" fmla="*/ 7 h 38"/>
                <a:gd name="T12" fmla="*/ 8 w 43"/>
                <a:gd name="T13" fmla="*/ 5 h 38"/>
                <a:gd name="T14" fmla="*/ 7 w 43"/>
                <a:gd name="T15" fmla="*/ 0 h 38"/>
                <a:gd name="T16" fmla="*/ 4 w 43"/>
                <a:gd name="T17" fmla="*/ 5 h 38"/>
                <a:gd name="T18" fmla="*/ 2 w 43"/>
                <a:gd name="T19" fmla="*/ 9 h 38"/>
                <a:gd name="T20" fmla="*/ 0 w 43"/>
                <a:gd name="T21" fmla="*/ 12 h 38"/>
                <a:gd name="T22" fmla="*/ 0 w 43"/>
                <a:gd name="T23" fmla="*/ 12 h 38"/>
                <a:gd name="T24" fmla="*/ 0 w 43"/>
                <a:gd name="T25" fmla="*/ 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38">
                  <a:moveTo>
                    <a:pt x="0" y="26"/>
                  </a:moveTo>
                  <a:lnTo>
                    <a:pt x="6" y="35"/>
                  </a:lnTo>
                  <a:lnTo>
                    <a:pt x="24" y="38"/>
                  </a:lnTo>
                  <a:lnTo>
                    <a:pt x="43" y="36"/>
                  </a:lnTo>
                  <a:lnTo>
                    <a:pt x="41" y="23"/>
                  </a:lnTo>
                  <a:lnTo>
                    <a:pt x="36" y="15"/>
                  </a:lnTo>
                  <a:lnTo>
                    <a:pt x="26" y="11"/>
                  </a:lnTo>
                  <a:lnTo>
                    <a:pt x="23" y="0"/>
                  </a:lnTo>
                  <a:lnTo>
                    <a:pt x="13" y="10"/>
                  </a:lnTo>
                  <a:lnTo>
                    <a:pt x="5" y="19"/>
                  </a:lnTo>
                  <a:lnTo>
                    <a:pt x="0" y="26"/>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150"/>
            <p:cNvSpPr>
              <a:spLocks/>
            </p:cNvSpPr>
            <p:nvPr/>
          </p:nvSpPr>
          <p:spPr bwMode="auto">
            <a:xfrm>
              <a:off x="3846" y="3154"/>
              <a:ext cx="24" cy="31"/>
            </a:xfrm>
            <a:custGeom>
              <a:avLst/>
              <a:gdLst>
                <a:gd name="T0" fmla="*/ 0 w 70"/>
                <a:gd name="T1" fmla="*/ 25 h 62"/>
                <a:gd name="T2" fmla="*/ 9 w 70"/>
                <a:gd name="T3" fmla="*/ 20 h 62"/>
                <a:gd name="T4" fmla="*/ 10 w 70"/>
                <a:gd name="T5" fmla="*/ 9 h 62"/>
                <a:gd name="T6" fmla="*/ 11 w 70"/>
                <a:gd name="T7" fmla="*/ 0 h 62"/>
                <a:gd name="T8" fmla="*/ 24 w 70"/>
                <a:gd name="T9" fmla="*/ 0 h 62"/>
                <a:gd name="T10" fmla="*/ 22 w 70"/>
                <a:gd name="T11" fmla="*/ 10 h 62"/>
                <a:gd name="T12" fmla="*/ 17 w 70"/>
                <a:gd name="T13" fmla="*/ 17 h 62"/>
                <a:gd name="T14" fmla="*/ 13 w 70"/>
                <a:gd name="T15" fmla="*/ 20 h 62"/>
                <a:gd name="T16" fmla="*/ 6 w 70"/>
                <a:gd name="T17" fmla="*/ 26 h 62"/>
                <a:gd name="T18" fmla="*/ 2 w 70"/>
                <a:gd name="T19" fmla="*/ 31 h 62"/>
                <a:gd name="T20" fmla="*/ 0 w 70"/>
                <a:gd name="T21" fmla="*/ 25 h 62"/>
                <a:gd name="T22" fmla="*/ 0 w 70"/>
                <a:gd name="T23" fmla="*/ 25 h 62"/>
                <a:gd name="T24" fmla="*/ 0 w 70"/>
                <a:gd name="T25" fmla="*/ 25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62">
                  <a:moveTo>
                    <a:pt x="0" y="50"/>
                  </a:moveTo>
                  <a:lnTo>
                    <a:pt x="25" y="40"/>
                  </a:lnTo>
                  <a:lnTo>
                    <a:pt x="28" y="18"/>
                  </a:lnTo>
                  <a:lnTo>
                    <a:pt x="32" y="0"/>
                  </a:lnTo>
                  <a:lnTo>
                    <a:pt x="70" y="0"/>
                  </a:lnTo>
                  <a:lnTo>
                    <a:pt x="63" y="19"/>
                  </a:lnTo>
                  <a:lnTo>
                    <a:pt x="51" y="34"/>
                  </a:lnTo>
                  <a:lnTo>
                    <a:pt x="38" y="40"/>
                  </a:lnTo>
                  <a:lnTo>
                    <a:pt x="17" y="52"/>
                  </a:lnTo>
                  <a:lnTo>
                    <a:pt x="7" y="62"/>
                  </a:lnTo>
                  <a:lnTo>
                    <a:pt x="0" y="50"/>
                  </a:lnTo>
                  <a:close/>
                </a:path>
              </a:pathLst>
            </a:custGeom>
            <a:solidFill>
              <a:srgbClr val="FFB5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 name="Freeform 151"/>
            <p:cNvSpPr>
              <a:spLocks/>
            </p:cNvSpPr>
            <p:nvPr/>
          </p:nvSpPr>
          <p:spPr bwMode="auto">
            <a:xfrm>
              <a:off x="3841" y="3215"/>
              <a:ext cx="9" cy="6"/>
            </a:xfrm>
            <a:custGeom>
              <a:avLst/>
              <a:gdLst>
                <a:gd name="T0" fmla="*/ 0 w 27"/>
                <a:gd name="T1" fmla="*/ 0 h 11"/>
                <a:gd name="T2" fmla="*/ 0 w 27"/>
                <a:gd name="T3" fmla="*/ 6 h 11"/>
                <a:gd name="T4" fmla="*/ 7 w 27"/>
                <a:gd name="T5" fmla="*/ 6 h 11"/>
                <a:gd name="T6" fmla="*/ 9 w 27"/>
                <a:gd name="T7" fmla="*/ 0 h 11"/>
                <a:gd name="T8" fmla="*/ 0 w 27"/>
                <a:gd name="T9" fmla="*/ 0 h 11"/>
                <a:gd name="T10" fmla="*/ 0 w 27"/>
                <a:gd name="T11" fmla="*/ 0 h 11"/>
                <a:gd name="T12" fmla="*/ 0 w 27"/>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
                  <a:moveTo>
                    <a:pt x="1" y="0"/>
                  </a:moveTo>
                  <a:lnTo>
                    <a:pt x="0" y="11"/>
                  </a:lnTo>
                  <a:lnTo>
                    <a:pt x="22" y="11"/>
                  </a:lnTo>
                  <a:lnTo>
                    <a:pt x="27" y="0"/>
                  </a:lnTo>
                  <a:lnTo>
                    <a:pt x="1"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 name="Freeform 152"/>
            <p:cNvSpPr>
              <a:spLocks/>
            </p:cNvSpPr>
            <p:nvPr/>
          </p:nvSpPr>
          <p:spPr bwMode="auto">
            <a:xfrm>
              <a:off x="3830" y="3206"/>
              <a:ext cx="3" cy="16"/>
            </a:xfrm>
            <a:custGeom>
              <a:avLst/>
              <a:gdLst>
                <a:gd name="T0" fmla="*/ 2 w 10"/>
                <a:gd name="T1" fmla="*/ 1 h 31"/>
                <a:gd name="T2" fmla="*/ 3 w 10"/>
                <a:gd name="T3" fmla="*/ 16 h 31"/>
                <a:gd name="T4" fmla="*/ 0 w 10"/>
                <a:gd name="T5" fmla="*/ 12 h 31"/>
                <a:gd name="T6" fmla="*/ 1 w 10"/>
                <a:gd name="T7" fmla="*/ 0 h 31"/>
                <a:gd name="T8" fmla="*/ 2 w 10"/>
                <a:gd name="T9" fmla="*/ 1 h 31"/>
                <a:gd name="T10" fmla="*/ 2 w 10"/>
                <a:gd name="T11" fmla="*/ 1 h 31"/>
                <a:gd name="T12" fmla="*/ 2 w 10"/>
                <a:gd name="T13" fmla="*/ 1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31">
                  <a:moveTo>
                    <a:pt x="8" y="2"/>
                  </a:moveTo>
                  <a:lnTo>
                    <a:pt x="10" y="31"/>
                  </a:lnTo>
                  <a:lnTo>
                    <a:pt x="0" y="23"/>
                  </a:lnTo>
                  <a:lnTo>
                    <a:pt x="2" y="0"/>
                  </a:lnTo>
                  <a:lnTo>
                    <a:pt x="8" y="2"/>
                  </a:lnTo>
                  <a:close/>
                </a:path>
              </a:pathLst>
            </a:custGeom>
            <a:solidFill>
              <a:srgbClr val="FFB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 name="Freeform 153"/>
            <p:cNvSpPr>
              <a:spLocks/>
            </p:cNvSpPr>
            <p:nvPr/>
          </p:nvSpPr>
          <p:spPr bwMode="auto">
            <a:xfrm>
              <a:off x="3831" y="3211"/>
              <a:ext cx="2" cy="8"/>
            </a:xfrm>
            <a:custGeom>
              <a:avLst/>
              <a:gdLst>
                <a:gd name="T0" fmla="*/ 0 w 6"/>
                <a:gd name="T1" fmla="*/ 0 h 17"/>
                <a:gd name="T2" fmla="*/ 2 w 6"/>
                <a:gd name="T3" fmla="*/ 1 h 17"/>
                <a:gd name="T4" fmla="*/ 2 w 6"/>
                <a:gd name="T5" fmla="*/ 8 h 17"/>
                <a:gd name="T6" fmla="*/ 0 w 6"/>
                <a:gd name="T7" fmla="*/ 6 h 17"/>
                <a:gd name="T8" fmla="*/ 0 w 6"/>
                <a:gd name="T9" fmla="*/ 0 h 17"/>
                <a:gd name="T10" fmla="*/ 0 w 6"/>
                <a:gd name="T11" fmla="*/ 0 h 17"/>
                <a:gd name="T12" fmla="*/ 0 w 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7">
                  <a:moveTo>
                    <a:pt x="1" y="0"/>
                  </a:moveTo>
                  <a:lnTo>
                    <a:pt x="6" y="3"/>
                  </a:lnTo>
                  <a:lnTo>
                    <a:pt x="6" y="17"/>
                  </a:lnTo>
                  <a:lnTo>
                    <a:pt x="0" y="13"/>
                  </a:lnTo>
                  <a:lnTo>
                    <a:pt x="1"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 name="Freeform 154"/>
            <p:cNvSpPr>
              <a:spLocks/>
            </p:cNvSpPr>
            <p:nvPr/>
          </p:nvSpPr>
          <p:spPr bwMode="auto">
            <a:xfrm>
              <a:off x="3277" y="3566"/>
              <a:ext cx="45" cy="35"/>
            </a:xfrm>
            <a:custGeom>
              <a:avLst/>
              <a:gdLst>
                <a:gd name="T0" fmla="*/ 39 w 133"/>
                <a:gd name="T1" fmla="*/ 1 h 69"/>
                <a:gd name="T2" fmla="*/ 29 w 133"/>
                <a:gd name="T3" fmla="*/ 7 h 69"/>
                <a:gd name="T4" fmla="*/ 12 w 133"/>
                <a:gd name="T5" fmla="*/ 17 h 69"/>
                <a:gd name="T6" fmla="*/ 4 w 133"/>
                <a:gd name="T7" fmla="*/ 24 h 69"/>
                <a:gd name="T8" fmla="*/ 0 w 133"/>
                <a:gd name="T9" fmla="*/ 30 h 69"/>
                <a:gd name="T10" fmla="*/ 4 w 133"/>
                <a:gd name="T11" fmla="*/ 35 h 69"/>
                <a:gd name="T12" fmla="*/ 14 w 133"/>
                <a:gd name="T13" fmla="*/ 27 h 69"/>
                <a:gd name="T14" fmla="*/ 28 w 133"/>
                <a:gd name="T15" fmla="*/ 17 h 69"/>
                <a:gd name="T16" fmla="*/ 44 w 133"/>
                <a:gd name="T17" fmla="*/ 6 h 69"/>
                <a:gd name="T18" fmla="*/ 45 w 133"/>
                <a:gd name="T19" fmla="*/ 0 h 69"/>
                <a:gd name="T20" fmla="*/ 39 w 133"/>
                <a:gd name="T21" fmla="*/ 1 h 69"/>
                <a:gd name="T22" fmla="*/ 39 w 133"/>
                <a:gd name="T23" fmla="*/ 1 h 69"/>
                <a:gd name="T24" fmla="*/ 39 w 133"/>
                <a:gd name="T25" fmla="*/ 1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69">
                  <a:moveTo>
                    <a:pt x="114" y="1"/>
                  </a:moveTo>
                  <a:lnTo>
                    <a:pt x="86" y="14"/>
                  </a:lnTo>
                  <a:lnTo>
                    <a:pt x="34" y="34"/>
                  </a:lnTo>
                  <a:lnTo>
                    <a:pt x="12" y="47"/>
                  </a:lnTo>
                  <a:lnTo>
                    <a:pt x="0" y="59"/>
                  </a:lnTo>
                  <a:lnTo>
                    <a:pt x="11" y="69"/>
                  </a:lnTo>
                  <a:lnTo>
                    <a:pt x="42" y="53"/>
                  </a:lnTo>
                  <a:lnTo>
                    <a:pt x="83" y="34"/>
                  </a:lnTo>
                  <a:lnTo>
                    <a:pt x="129" y="12"/>
                  </a:lnTo>
                  <a:lnTo>
                    <a:pt x="133" y="0"/>
                  </a:lnTo>
                  <a:lnTo>
                    <a:pt x="114" y="1"/>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 name="Freeform 155"/>
            <p:cNvSpPr>
              <a:spLocks/>
            </p:cNvSpPr>
            <p:nvPr/>
          </p:nvSpPr>
          <p:spPr bwMode="auto">
            <a:xfrm>
              <a:off x="3291" y="3576"/>
              <a:ext cx="55" cy="42"/>
            </a:xfrm>
            <a:custGeom>
              <a:avLst/>
              <a:gdLst>
                <a:gd name="T0" fmla="*/ 35 w 163"/>
                <a:gd name="T1" fmla="*/ 3 h 83"/>
                <a:gd name="T2" fmla="*/ 24 w 163"/>
                <a:gd name="T3" fmla="*/ 11 h 83"/>
                <a:gd name="T4" fmla="*/ 6 w 163"/>
                <a:gd name="T5" fmla="*/ 24 h 83"/>
                <a:gd name="T6" fmla="*/ 0 w 163"/>
                <a:gd name="T7" fmla="*/ 35 h 83"/>
                <a:gd name="T8" fmla="*/ 4 w 163"/>
                <a:gd name="T9" fmla="*/ 42 h 83"/>
                <a:gd name="T10" fmla="*/ 12 w 163"/>
                <a:gd name="T11" fmla="*/ 41 h 83"/>
                <a:gd name="T12" fmla="*/ 29 w 163"/>
                <a:gd name="T13" fmla="*/ 29 h 83"/>
                <a:gd name="T14" fmla="*/ 38 w 163"/>
                <a:gd name="T15" fmla="*/ 21 h 83"/>
                <a:gd name="T16" fmla="*/ 47 w 163"/>
                <a:gd name="T17" fmla="*/ 13 h 83"/>
                <a:gd name="T18" fmla="*/ 55 w 163"/>
                <a:gd name="T19" fmla="*/ 9 h 83"/>
                <a:gd name="T20" fmla="*/ 54 w 163"/>
                <a:gd name="T21" fmla="*/ 3 h 83"/>
                <a:gd name="T22" fmla="*/ 46 w 163"/>
                <a:gd name="T23" fmla="*/ 0 h 83"/>
                <a:gd name="T24" fmla="*/ 35 w 163"/>
                <a:gd name="T25" fmla="*/ 3 h 83"/>
                <a:gd name="T26" fmla="*/ 35 w 163"/>
                <a:gd name="T27" fmla="*/ 3 h 83"/>
                <a:gd name="T28" fmla="*/ 35 w 163"/>
                <a:gd name="T29" fmla="*/ 3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3" h="83">
                  <a:moveTo>
                    <a:pt x="105" y="5"/>
                  </a:moveTo>
                  <a:lnTo>
                    <a:pt x="72" y="22"/>
                  </a:lnTo>
                  <a:lnTo>
                    <a:pt x="19" y="47"/>
                  </a:lnTo>
                  <a:lnTo>
                    <a:pt x="0" y="70"/>
                  </a:lnTo>
                  <a:lnTo>
                    <a:pt x="11" y="83"/>
                  </a:lnTo>
                  <a:lnTo>
                    <a:pt x="37" y="82"/>
                  </a:lnTo>
                  <a:lnTo>
                    <a:pt x="87" y="58"/>
                  </a:lnTo>
                  <a:lnTo>
                    <a:pt x="113" y="42"/>
                  </a:lnTo>
                  <a:lnTo>
                    <a:pt x="139" y="25"/>
                  </a:lnTo>
                  <a:lnTo>
                    <a:pt x="163" y="17"/>
                  </a:lnTo>
                  <a:lnTo>
                    <a:pt x="159" y="5"/>
                  </a:lnTo>
                  <a:lnTo>
                    <a:pt x="136" y="0"/>
                  </a:lnTo>
                  <a:lnTo>
                    <a:pt x="105" y="5"/>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156"/>
            <p:cNvSpPr>
              <a:spLocks/>
            </p:cNvSpPr>
            <p:nvPr/>
          </p:nvSpPr>
          <p:spPr bwMode="auto">
            <a:xfrm>
              <a:off x="3310" y="3592"/>
              <a:ext cx="45" cy="57"/>
            </a:xfrm>
            <a:custGeom>
              <a:avLst/>
              <a:gdLst>
                <a:gd name="T0" fmla="*/ 45 w 133"/>
                <a:gd name="T1" fmla="*/ 7 h 114"/>
                <a:gd name="T2" fmla="*/ 36 w 133"/>
                <a:gd name="T3" fmla="*/ 25 h 114"/>
                <a:gd name="T4" fmla="*/ 26 w 133"/>
                <a:gd name="T5" fmla="*/ 37 h 114"/>
                <a:gd name="T6" fmla="*/ 16 w 133"/>
                <a:gd name="T7" fmla="*/ 44 h 114"/>
                <a:gd name="T8" fmla="*/ 7 w 133"/>
                <a:gd name="T9" fmla="*/ 54 h 114"/>
                <a:gd name="T10" fmla="*/ 0 w 133"/>
                <a:gd name="T11" fmla="*/ 57 h 114"/>
                <a:gd name="T12" fmla="*/ 0 w 133"/>
                <a:gd name="T13" fmla="*/ 46 h 114"/>
                <a:gd name="T14" fmla="*/ 7 w 133"/>
                <a:gd name="T15" fmla="*/ 36 h 114"/>
                <a:gd name="T16" fmla="*/ 16 w 133"/>
                <a:gd name="T17" fmla="*/ 27 h 114"/>
                <a:gd name="T18" fmla="*/ 30 w 133"/>
                <a:gd name="T19" fmla="*/ 14 h 114"/>
                <a:gd name="T20" fmla="*/ 41 w 133"/>
                <a:gd name="T21" fmla="*/ 2 h 114"/>
                <a:gd name="T22" fmla="*/ 45 w 133"/>
                <a:gd name="T23" fmla="*/ 0 h 114"/>
                <a:gd name="T24" fmla="*/ 45 w 133"/>
                <a:gd name="T25" fmla="*/ 7 h 114"/>
                <a:gd name="T26" fmla="*/ 45 w 133"/>
                <a:gd name="T27" fmla="*/ 7 h 114"/>
                <a:gd name="T28" fmla="*/ 45 w 133"/>
                <a:gd name="T29" fmla="*/ 7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3" h="114">
                  <a:moveTo>
                    <a:pt x="133" y="14"/>
                  </a:moveTo>
                  <a:lnTo>
                    <a:pt x="105" y="50"/>
                  </a:lnTo>
                  <a:lnTo>
                    <a:pt x="76" y="73"/>
                  </a:lnTo>
                  <a:lnTo>
                    <a:pt x="48" y="88"/>
                  </a:lnTo>
                  <a:lnTo>
                    <a:pt x="20" y="108"/>
                  </a:lnTo>
                  <a:lnTo>
                    <a:pt x="0" y="114"/>
                  </a:lnTo>
                  <a:lnTo>
                    <a:pt x="0" y="92"/>
                  </a:lnTo>
                  <a:lnTo>
                    <a:pt x="22" y="71"/>
                  </a:lnTo>
                  <a:lnTo>
                    <a:pt x="48" y="54"/>
                  </a:lnTo>
                  <a:lnTo>
                    <a:pt x="90" y="28"/>
                  </a:lnTo>
                  <a:lnTo>
                    <a:pt x="122" y="4"/>
                  </a:lnTo>
                  <a:lnTo>
                    <a:pt x="133" y="0"/>
                  </a:lnTo>
                  <a:lnTo>
                    <a:pt x="133" y="14"/>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157"/>
            <p:cNvSpPr>
              <a:spLocks/>
            </p:cNvSpPr>
            <p:nvPr/>
          </p:nvSpPr>
          <p:spPr bwMode="auto">
            <a:xfrm>
              <a:off x="3333" y="3639"/>
              <a:ext cx="18" cy="41"/>
            </a:xfrm>
            <a:custGeom>
              <a:avLst/>
              <a:gdLst>
                <a:gd name="T0" fmla="*/ 18 w 54"/>
                <a:gd name="T1" fmla="*/ 0 h 81"/>
                <a:gd name="T2" fmla="*/ 15 w 54"/>
                <a:gd name="T3" fmla="*/ 18 h 81"/>
                <a:gd name="T4" fmla="*/ 10 w 54"/>
                <a:gd name="T5" fmla="*/ 27 h 81"/>
                <a:gd name="T6" fmla="*/ 1 w 54"/>
                <a:gd name="T7" fmla="*/ 41 h 81"/>
                <a:gd name="T8" fmla="*/ 0 w 54"/>
                <a:gd name="T9" fmla="*/ 29 h 81"/>
                <a:gd name="T10" fmla="*/ 4 w 54"/>
                <a:gd name="T11" fmla="*/ 10 h 81"/>
                <a:gd name="T12" fmla="*/ 12 w 54"/>
                <a:gd name="T13" fmla="*/ 0 h 81"/>
                <a:gd name="T14" fmla="*/ 18 w 54"/>
                <a:gd name="T15" fmla="*/ 0 h 81"/>
                <a:gd name="T16" fmla="*/ 18 w 54"/>
                <a:gd name="T17" fmla="*/ 0 h 81"/>
                <a:gd name="T18" fmla="*/ 18 w 54"/>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81">
                  <a:moveTo>
                    <a:pt x="54" y="0"/>
                  </a:moveTo>
                  <a:lnTo>
                    <a:pt x="45" y="36"/>
                  </a:lnTo>
                  <a:lnTo>
                    <a:pt x="30" y="53"/>
                  </a:lnTo>
                  <a:lnTo>
                    <a:pt x="4" y="81"/>
                  </a:lnTo>
                  <a:lnTo>
                    <a:pt x="0" y="58"/>
                  </a:lnTo>
                  <a:lnTo>
                    <a:pt x="11" y="19"/>
                  </a:lnTo>
                  <a:lnTo>
                    <a:pt x="37" y="0"/>
                  </a:lnTo>
                  <a:lnTo>
                    <a:pt x="54"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158"/>
            <p:cNvSpPr>
              <a:spLocks/>
            </p:cNvSpPr>
            <p:nvPr/>
          </p:nvSpPr>
          <p:spPr bwMode="auto">
            <a:xfrm>
              <a:off x="3521" y="3504"/>
              <a:ext cx="46" cy="41"/>
            </a:xfrm>
            <a:custGeom>
              <a:avLst/>
              <a:gdLst>
                <a:gd name="T0" fmla="*/ 0 w 137"/>
                <a:gd name="T1" fmla="*/ 41 h 83"/>
                <a:gd name="T2" fmla="*/ 5 w 137"/>
                <a:gd name="T3" fmla="*/ 29 h 83"/>
                <a:gd name="T4" fmla="*/ 22 w 137"/>
                <a:gd name="T5" fmla="*/ 17 h 83"/>
                <a:gd name="T6" fmla="*/ 35 w 137"/>
                <a:gd name="T7" fmla="*/ 6 h 83"/>
                <a:gd name="T8" fmla="*/ 46 w 137"/>
                <a:gd name="T9" fmla="*/ 0 h 83"/>
                <a:gd name="T10" fmla="*/ 39 w 137"/>
                <a:gd name="T11" fmla="*/ 11 h 83"/>
                <a:gd name="T12" fmla="*/ 27 w 137"/>
                <a:gd name="T13" fmla="*/ 23 h 83"/>
                <a:gd name="T14" fmla="*/ 12 w 137"/>
                <a:gd name="T15" fmla="*/ 36 h 83"/>
                <a:gd name="T16" fmla="*/ 0 w 137"/>
                <a:gd name="T17" fmla="*/ 41 h 83"/>
                <a:gd name="T18" fmla="*/ 0 w 137"/>
                <a:gd name="T19" fmla="*/ 41 h 83"/>
                <a:gd name="T20" fmla="*/ 0 w 137"/>
                <a:gd name="T21" fmla="*/ 41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7" h="83">
                  <a:moveTo>
                    <a:pt x="0" y="83"/>
                  </a:moveTo>
                  <a:lnTo>
                    <a:pt x="14" y="59"/>
                  </a:lnTo>
                  <a:lnTo>
                    <a:pt x="65" y="34"/>
                  </a:lnTo>
                  <a:lnTo>
                    <a:pt x="104" y="12"/>
                  </a:lnTo>
                  <a:lnTo>
                    <a:pt x="137" y="0"/>
                  </a:lnTo>
                  <a:lnTo>
                    <a:pt x="117" y="23"/>
                  </a:lnTo>
                  <a:lnTo>
                    <a:pt x="80" y="46"/>
                  </a:lnTo>
                  <a:lnTo>
                    <a:pt x="36" y="73"/>
                  </a:lnTo>
                  <a:lnTo>
                    <a:pt x="0" y="83"/>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159"/>
            <p:cNvSpPr>
              <a:spLocks/>
            </p:cNvSpPr>
            <p:nvPr/>
          </p:nvSpPr>
          <p:spPr bwMode="auto">
            <a:xfrm>
              <a:off x="3546" y="3520"/>
              <a:ext cx="61" cy="38"/>
            </a:xfrm>
            <a:custGeom>
              <a:avLst/>
              <a:gdLst>
                <a:gd name="T0" fmla="*/ 0 w 182"/>
                <a:gd name="T1" fmla="*/ 33 h 76"/>
                <a:gd name="T2" fmla="*/ 10 w 182"/>
                <a:gd name="T3" fmla="*/ 20 h 76"/>
                <a:gd name="T4" fmla="*/ 29 w 182"/>
                <a:gd name="T5" fmla="*/ 5 h 76"/>
                <a:gd name="T6" fmla="*/ 39 w 182"/>
                <a:gd name="T7" fmla="*/ 5 h 76"/>
                <a:gd name="T8" fmla="*/ 61 w 182"/>
                <a:gd name="T9" fmla="*/ 0 h 76"/>
                <a:gd name="T10" fmla="*/ 41 w 182"/>
                <a:gd name="T11" fmla="*/ 13 h 76"/>
                <a:gd name="T12" fmla="*/ 31 w 182"/>
                <a:gd name="T13" fmla="*/ 18 h 76"/>
                <a:gd name="T14" fmla="*/ 25 w 182"/>
                <a:gd name="T15" fmla="*/ 24 h 76"/>
                <a:gd name="T16" fmla="*/ 7 w 182"/>
                <a:gd name="T17" fmla="*/ 38 h 76"/>
                <a:gd name="T18" fmla="*/ 3 w 182"/>
                <a:gd name="T19" fmla="*/ 38 h 76"/>
                <a:gd name="T20" fmla="*/ 0 w 182"/>
                <a:gd name="T21" fmla="*/ 33 h 76"/>
                <a:gd name="T22" fmla="*/ 0 w 182"/>
                <a:gd name="T23" fmla="*/ 33 h 76"/>
                <a:gd name="T24" fmla="*/ 0 w 182"/>
                <a:gd name="T25" fmla="*/ 33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2" h="76">
                  <a:moveTo>
                    <a:pt x="0" y="65"/>
                  </a:moveTo>
                  <a:lnTo>
                    <a:pt x="31" y="40"/>
                  </a:lnTo>
                  <a:lnTo>
                    <a:pt x="88" y="10"/>
                  </a:lnTo>
                  <a:lnTo>
                    <a:pt x="117" y="10"/>
                  </a:lnTo>
                  <a:lnTo>
                    <a:pt x="182" y="0"/>
                  </a:lnTo>
                  <a:lnTo>
                    <a:pt x="122" y="25"/>
                  </a:lnTo>
                  <a:lnTo>
                    <a:pt x="92" y="35"/>
                  </a:lnTo>
                  <a:lnTo>
                    <a:pt x="76" y="48"/>
                  </a:lnTo>
                  <a:lnTo>
                    <a:pt x="22" y="75"/>
                  </a:lnTo>
                  <a:lnTo>
                    <a:pt x="8" y="76"/>
                  </a:lnTo>
                  <a:lnTo>
                    <a:pt x="0" y="65"/>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Freeform 160"/>
            <p:cNvSpPr>
              <a:spLocks/>
            </p:cNvSpPr>
            <p:nvPr/>
          </p:nvSpPr>
          <p:spPr bwMode="auto">
            <a:xfrm>
              <a:off x="3574" y="3554"/>
              <a:ext cx="48" cy="22"/>
            </a:xfrm>
            <a:custGeom>
              <a:avLst/>
              <a:gdLst>
                <a:gd name="T0" fmla="*/ 1 w 145"/>
                <a:gd name="T1" fmla="*/ 11 h 44"/>
                <a:gd name="T2" fmla="*/ 6 w 145"/>
                <a:gd name="T3" fmla="*/ 2 h 44"/>
                <a:gd name="T4" fmla="*/ 17 w 145"/>
                <a:gd name="T5" fmla="*/ 1 h 44"/>
                <a:gd name="T6" fmla="*/ 37 w 145"/>
                <a:gd name="T7" fmla="*/ 0 h 44"/>
                <a:gd name="T8" fmla="*/ 48 w 145"/>
                <a:gd name="T9" fmla="*/ 0 h 44"/>
                <a:gd name="T10" fmla="*/ 22 w 145"/>
                <a:gd name="T11" fmla="*/ 7 h 44"/>
                <a:gd name="T12" fmla="*/ 15 w 145"/>
                <a:gd name="T13" fmla="*/ 14 h 44"/>
                <a:gd name="T14" fmla="*/ 7 w 145"/>
                <a:gd name="T15" fmla="*/ 18 h 44"/>
                <a:gd name="T16" fmla="*/ 0 w 145"/>
                <a:gd name="T17" fmla="*/ 22 h 44"/>
                <a:gd name="T18" fmla="*/ 0 w 145"/>
                <a:gd name="T19" fmla="*/ 16 h 44"/>
                <a:gd name="T20" fmla="*/ 1 w 145"/>
                <a:gd name="T21" fmla="*/ 11 h 44"/>
                <a:gd name="T22" fmla="*/ 1 w 145"/>
                <a:gd name="T23" fmla="*/ 11 h 44"/>
                <a:gd name="T24" fmla="*/ 1 w 145"/>
                <a:gd name="T25" fmla="*/ 11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44">
                  <a:moveTo>
                    <a:pt x="2" y="21"/>
                  </a:moveTo>
                  <a:lnTo>
                    <a:pt x="19" y="3"/>
                  </a:lnTo>
                  <a:lnTo>
                    <a:pt x="50" y="2"/>
                  </a:lnTo>
                  <a:lnTo>
                    <a:pt x="111" y="0"/>
                  </a:lnTo>
                  <a:lnTo>
                    <a:pt x="145" y="0"/>
                  </a:lnTo>
                  <a:lnTo>
                    <a:pt x="65" y="13"/>
                  </a:lnTo>
                  <a:lnTo>
                    <a:pt x="46" y="27"/>
                  </a:lnTo>
                  <a:lnTo>
                    <a:pt x="20" y="36"/>
                  </a:lnTo>
                  <a:lnTo>
                    <a:pt x="0" y="44"/>
                  </a:lnTo>
                  <a:lnTo>
                    <a:pt x="0" y="31"/>
                  </a:lnTo>
                  <a:lnTo>
                    <a:pt x="2" y="21"/>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 name="Freeform 161"/>
            <p:cNvSpPr>
              <a:spLocks/>
            </p:cNvSpPr>
            <p:nvPr/>
          </p:nvSpPr>
          <p:spPr bwMode="auto">
            <a:xfrm>
              <a:off x="3592" y="3584"/>
              <a:ext cx="40" cy="15"/>
            </a:xfrm>
            <a:custGeom>
              <a:avLst/>
              <a:gdLst>
                <a:gd name="T0" fmla="*/ 0 w 121"/>
                <a:gd name="T1" fmla="*/ 11 h 30"/>
                <a:gd name="T2" fmla="*/ 7 w 121"/>
                <a:gd name="T3" fmla="*/ 4 h 30"/>
                <a:gd name="T4" fmla="*/ 15 w 121"/>
                <a:gd name="T5" fmla="*/ 0 h 30"/>
                <a:gd name="T6" fmla="*/ 40 w 121"/>
                <a:gd name="T7" fmla="*/ 2 h 30"/>
                <a:gd name="T8" fmla="*/ 24 w 121"/>
                <a:gd name="T9" fmla="*/ 7 h 30"/>
                <a:gd name="T10" fmla="*/ 16 w 121"/>
                <a:gd name="T11" fmla="*/ 13 h 30"/>
                <a:gd name="T12" fmla="*/ 8 w 121"/>
                <a:gd name="T13" fmla="*/ 15 h 30"/>
                <a:gd name="T14" fmla="*/ 0 w 121"/>
                <a:gd name="T15" fmla="*/ 11 h 30"/>
                <a:gd name="T16" fmla="*/ 0 w 121"/>
                <a:gd name="T17" fmla="*/ 11 h 30"/>
                <a:gd name="T18" fmla="*/ 0 w 121"/>
                <a:gd name="T19" fmla="*/ 1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30">
                  <a:moveTo>
                    <a:pt x="0" y="22"/>
                  </a:moveTo>
                  <a:lnTo>
                    <a:pt x="20" y="8"/>
                  </a:lnTo>
                  <a:lnTo>
                    <a:pt x="45" y="0"/>
                  </a:lnTo>
                  <a:lnTo>
                    <a:pt x="121" y="3"/>
                  </a:lnTo>
                  <a:lnTo>
                    <a:pt x="72" y="13"/>
                  </a:lnTo>
                  <a:lnTo>
                    <a:pt x="48" y="26"/>
                  </a:lnTo>
                  <a:lnTo>
                    <a:pt x="23" y="30"/>
                  </a:lnTo>
                  <a:lnTo>
                    <a:pt x="0" y="22"/>
                  </a:lnTo>
                  <a:close/>
                </a:path>
              </a:pathLst>
            </a:custGeom>
            <a:solidFill>
              <a:srgbClr val="FFC4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 name="Freeform 162"/>
            <p:cNvSpPr>
              <a:spLocks/>
            </p:cNvSpPr>
            <p:nvPr/>
          </p:nvSpPr>
          <p:spPr bwMode="auto">
            <a:xfrm>
              <a:off x="3706" y="3352"/>
              <a:ext cx="300" cy="379"/>
            </a:xfrm>
            <a:custGeom>
              <a:avLst/>
              <a:gdLst>
                <a:gd name="T0" fmla="*/ 0 w 898"/>
                <a:gd name="T1" fmla="*/ 217 h 759"/>
                <a:gd name="T2" fmla="*/ 19 w 898"/>
                <a:gd name="T3" fmla="*/ 232 h 759"/>
                <a:gd name="T4" fmla="*/ 53 w 898"/>
                <a:gd name="T5" fmla="*/ 262 h 759"/>
                <a:gd name="T6" fmla="*/ 74 w 898"/>
                <a:gd name="T7" fmla="*/ 285 h 759"/>
                <a:gd name="T8" fmla="*/ 116 w 898"/>
                <a:gd name="T9" fmla="*/ 284 h 759"/>
                <a:gd name="T10" fmla="*/ 129 w 898"/>
                <a:gd name="T11" fmla="*/ 244 h 759"/>
                <a:gd name="T12" fmla="*/ 140 w 898"/>
                <a:gd name="T13" fmla="*/ 176 h 759"/>
                <a:gd name="T14" fmla="*/ 199 w 898"/>
                <a:gd name="T15" fmla="*/ 131 h 759"/>
                <a:gd name="T16" fmla="*/ 235 w 898"/>
                <a:gd name="T17" fmla="*/ 114 h 759"/>
                <a:gd name="T18" fmla="*/ 181 w 898"/>
                <a:gd name="T19" fmla="*/ 197 h 759"/>
                <a:gd name="T20" fmla="*/ 167 w 898"/>
                <a:gd name="T21" fmla="*/ 268 h 759"/>
                <a:gd name="T22" fmla="*/ 149 w 898"/>
                <a:gd name="T23" fmla="*/ 310 h 759"/>
                <a:gd name="T24" fmla="*/ 142 w 898"/>
                <a:gd name="T25" fmla="*/ 330 h 759"/>
                <a:gd name="T26" fmla="*/ 170 w 898"/>
                <a:gd name="T27" fmla="*/ 360 h 759"/>
                <a:gd name="T28" fmla="*/ 193 w 898"/>
                <a:gd name="T29" fmla="*/ 379 h 759"/>
                <a:gd name="T30" fmla="*/ 247 w 898"/>
                <a:gd name="T31" fmla="*/ 315 h 759"/>
                <a:gd name="T32" fmla="*/ 285 w 898"/>
                <a:gd name="T33" fmla="*/ 207 h 759"/>
                <a:gd name="T34" fmla="*/ 300 w 898"/>
                <a:gd name="T35" fmla="*/ 108 h 759"/>
                <a:gd name="T36" fmla="*/ 299 w 898"/>
                <a:gd name="T37" fmla="*/ 71 h 759"/>
                <a:gd name="T38" fmla="*/ 288 w 898"/>
                <a:gd name="T39" fmla="*/ 53 h 759"/>
                <a:gd name="T40" fmla="*/ 269 w 898"/>
                <a:gd name="T41" fmla="*/ 33 h 759"/>
                <a:gd name="T42" fmla="*/ 242 w 898"/>
                <a:gd name="T43" fmla="*/ 16 h 759"/>
                <a:gd name="T44" fmla="*/ 206 w 898"/>
                <a:gd name="T45" fmla="*/ 0 h 759"/>
                <a:gd name="T46" fmla="*/ 223 w 898"/>
                <a:gd name="T47" fmla="*/ 23 h 759"/>
                <a:gd name="T48" fmla="*/ 172 w 898"/>
                <a:gd name="T49" fmla="*/ 10 h 759"/>
                <a:gd name="T50" fmla="*/ 160 w 898"/>
                <a:gd name="T51" fmla="*/ 22 h 759"/>
                <a:gd name="T52" fmla="*/ 148 w 898"/>
                <a:gd name="T53" fmla="*/ 50 h 759"/>
                <a:gd name="T54" fmla="*/ 113 w 898"/>
                <a:gd name="T55" fmla="*/ 99 h 759"/>
                <a:gd name="T56" fmla="*/ 83 w 898"/>
                <a:gd name="T57" fmla="*/ 136 h 759"/>
                <a:gd name="T58" fmla="*/ 33 w 898"/>
                <a:gd name="T59" fmla="*/ 182 h 759"/>
                <a:gd name="T60" fmla="*/ 0 w 898"/>
                <a:gd name="T61" fmla="*/ 217 h 759"/>
                <a:gd name="T62" fmla="*/ 0 w 898"/>
                <a:gd name="T63" fmla="*/ 217 h 759"/>
                <a:gd name="T64" fmla="*/ 0 w 898"/>
                <a:gd name="T65" fmla="*/ 217 h 7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8" h="759">
                  <a:moveTo>
                    <a:pt x="0" y="435"/>
                  </a:moveTo>
                  <a:lnTo>
                    <a:pt x="58" y="465"/>
                  </a:lnTo>
                  <a:lnTo>
                    <a:pt x="158" y="524"/>
                  </a:lnTo>
                  <a:lnTo>
                    <a:pt x="221" y="571"/>
                  </a:lnTo>
                  <a:lnTo>
                    <a:pt x="347" y="568"/>
                  </a:lnTo>
                  <a:lnTo>
                    <a:pt x="387" y="488"/>
                  </a:lnTo>
                  <a:lnTo>
                    <a:pt x="420" y="352"/>
                  </a:lnTo>
                  <a:lnTo>
                    <a:pt x="595" y="263"/>
                  </a:lnTo>
                  <a:lnTo>
                    <a:pt x="704" y="229"/>
                  </a:lnTo>
                  <a:lnTo>
                    <a:pt x="541" y="395"/>
                  </a:lnTo>
                  <a:lnTo>
                    <a:pt x="500" y="537"/>
                  </a:lnTo>
                  <a:lnTo>
                    <a:pt x="447" y="620"/>
                  </a:lnTo>
                  <a:lnTo>
                    <a:pt x="424" y="660"/>
                  </a:lnTo>
                  <a:lnTo>
                    <a:pt x="510" y="720"/>
                  </a:lnTo>
                  <a:lnTo>
                    <a:pt x="577" y="759"/>
                  </a:lnTo>
                  <a:lnTo>
                    <a:pt x="740" y="631"/>
                  </a:lnTo>
                  <a:lnTo>
                    <a:pt x="853" y="415"/>
                  </a:lnTo>
                  <a:lnTo>
                    <a:pt x="898" y="216"/>
                  </a:lnTo>
                  <a:lnTo>
                    <a:pt x="894" y="143"/>
                  </a:lnTo>
                  <a:lnTo>
                    <a:pt x="862" y="106"/>
                  </a:lnTo>
                  <a:lnTo>
                    <a:pt x="804" y="67"/>
                  </a:lnTo>
                  <a:lnTo>
                    <a:pt x="723" y="33"/>
                  </a:lnTo>
                  <a:lnTo>
                    <a:pt x="618" y="0"/>
                  </a:lnTo>
                  <a:lnTo>
                    <a:pt x="668" y="47"/>
                  </a:lnTo>
                  <a:lnTo>
                    <a:pt x="515" y="20"/>
                  </a:lnTo>
                  <a:lnTo>
                    <a:pt x="478" y="44"/>
                  </a:lnTo>
                  <a:lnTo>
                    <a:pt x="442" y="100"/>
                  </a:lnTo>
                  <a:lnTo>
                    <a:pt x="337" y="199"/>
                  </a:lnTo>
                  <a:lnTo>
                    <a:pt x="248" y="272"/>
                  </a:lnTo>
                  <a:lnTo>
                    <a:pt x="99" y="365"/>
                  </a:lnTo>
                  <a:lnTo>
                    <a:pt x="0" y="435"/>
                  </a:lnTo>
                  <a:close/>
                </a:path>
              </a:pathLst>
            </a:custGeom>
            <a:solidFill>
              <a:srgbClr val="A33D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 name="Freeform 163"/>
            <p:cNvSpPr>
              <a:spLocks/>
            </p:cNvSpPr>
            <p:nvPr/>
          </p:nvSpPr>
          <p:spPr bwMode="auto">
            <a:xfrm>
              <a:off x="3537" y="3352"/>
              <a:ext cx="108" cy="135"/>
            </a:xfrm>
            <a:custGeom>
              <a:avLst/>
              <a:gdLst>
                <a:gd name="T0" fmla="*/ 23 w 322"/>
                <a:gd name="T1" fmla="*/ 129 h 272"/>
                <a:gd name="T2" fmla="*/ 6 w 322"/>
                <a:gd name="T3" fmla="*/ 112 h 272"/>
                <a:gd name="T4" fmla="*/ 0 w 322"/>
                <a:gd name="T5" fmla="*/ 45 h 272"/>
                <a:gd name="T6" fmla="*/ 14 w 322"/>
                <a:gd name="T7" fmla="*/ 18 h 272"/>
                <a:gd name="T8" fmla="*/ 37 w 322"/>
                <a:gd name="T9" fmla="*/ 5 h 272"/>
                <a:gd name="T10" fmla="*/ 96 w 322"/>
                <a:gd name="T11" fmla="*/ 0 h 272"/>
                <a:gd name="T12" fmla="*/ 100 w 322"/>
                <a:gd name="T13" fmla="*/ 117 h 272"/>
                <a:gd name="T14" fmla="*/ 108 w 322"/>
                <a:gd name="T15" fmla="*/ 135 h 272"/>
                <a:gd name="T16" fmla="*/ 79 w 322"/>
                <a:gd name="T17" fmla="*/ 121 h 272"/>
                <a:gd name="T18" fmla="*/ 23 w 322"/>
                <a:gd name="T19" fmla="*/ 129 h 272"/>
                <a:gd name="T20" fmla="*/ 23 w 322"/>
                <a:gd name="T21" fmla="*/ 129 h 272"/>
                <a:gd name="T22" fmla="*/ 23 w 322"/>
                <a:gd name="T23" fmla="*/ 129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2" h="272">
                  <a:moveTo>
                    <a:pt x="68" y="260"/>
                  </a:moveTo>
                  <a:lnTo>
                    <a:pt x="19" y="226"/>
                  </a:lnTo>
                  <a:lnTo>
                    <a:pt x="0" y="90"/>
                  </a:lnTo>
                  <a:lnTo>
                    <a:pt x="41" y="37"/>
                  </a:lnTo>
                  <a:lnTo>
                    <a:pt x="109" y="11"/>
                  </a:lnTo>
                  <a:lnTo>
                    <a:pt x="285" y="0"/>
                  </a:lnTo>
                  <a:lnTo>
                    <a:pt x="299" y="236"/>
                  </a:lnTo>
                  <a:lnTo>
                    <a:pt x="322" y="272"/>
                  </a:lnTo>
                  <a:lnTo>
                    <a:pt x="235" y="243"/>
                  </a:lnTo>
                  <a:lnTo>
                    <a:pt x="68" y="260"/>
                  </a:lnTo>
                  <a:close/>
                </a:path>
              </a:pathLst>
            </a:custGeom>
            <a:solidFill>
              <a:srgbClr val="A33D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 name="Freeform 164"/>
            <p:cNvSpPr>
              <a:spLocks/>
            </p:cNvSpPr>
            <p:nvPr/>
          </p:nvSpPr>
          <p:spPr bwMode="auto">
            <a:xfrm>
              <a:off x="4046" y="3416"/>
              <a:ext cx="47" cy="347"/>
            </a:xfrm>
            <a:custGeom>
              <a:avLst/>
              <a:gdLst>
                <a:gd name="T0" fmla="*/ 14 w 141"/>
                <a:gd name="T1" fmla="*/ 104 h 693"/>
                <a:gd name="T2" fmla="*/ 0 w 141"/>
                <a:gd name="T3" fmla="*/ 204 h 693"/>
                <a:gd name="T4" fmla="*/ 0 w 141"/>
                <a:gd name="T5" fmla="*/ 257 h 693"/>
                <a:gd name="T6" fmla="*/ 0 w 141"/>
                <a:gd name="T7" fmla="*/ 307 h 693"/>
                <a:gd name="T8" fmla="*/ 9 w 141"/>
                <a:gd name="T9" fmla="*/ 347 h 693"/>
                <a:gd name="T10" fmla="*/ 27 w 141"/>
                <a:gd name="T11" fmla="*/ 279 h 693"/>
                <a:gd name="T12" fmla="*/ 47 w 141"/>
                <a:gd name="T13" fmla="*/ 159 h 693"/>
                <a:gd name="T14" fmla="*/ 47 w 141"/>
                <a:gd name="T15" fmla="*/ 61 h 693"/>
                <a:gd name="T16" fmla="*/ 24 w 141"/>
                <a:gd name="T17" fmla="*/ 17 h 693"/>
                <a:gd name="T18" fmla="*/ 5 w 141"/>
                <a:gd name="T19" fmla="*/ 0 h 693"/>
                <a:gd name="T20" fmla="*/ 12 w 141"/>
                <a:gd name="T21" fmla="*/ 50 h 693"/>
                <a:gd name="T22" fmla="*/ 14 w 141"/>
                <a:gd name="T23" fmla="*/ 104 h 693"/>
                <a:gd name="T24" fmla="*/ 14 w 141"/>
                <a:gd name="T25" fmla="*/ 104 h 693"/>
                <a:gd name="T26" fmla="*/ 14 w 141"/>
                <a:gd name="T27" fmla="*/ 104 h 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1" h="693">
                  <a:moveTo>
                    <a:pt x="41" y="208"/>
                  </a:moveTo>
                  <a:lnTo>
                    <a:pt x="0" y="407"/>
                  </a:lnTo>
                  <a:lnTo>
                    <a:pt x="0" y="513"/>
                  </a:lnTo>
                  <a:lnTo>
                    <a:pt x="0" y="613"/>
                  </a:lnTo>
                  <a:lnTo>
                    <a:pt x="27" y="693"/>
                  </a:lnTo>
                  <a:lnTo>
                    <a:pt x="82" y="557"/>
                  </a:lnTo>
                  <a:lnTo>
                    <a:pt x="141" y="318"/>
                  </a:lnTo>
                  <a:lnTo>
                    <a:pt x="141" y="122"/>
                  </a:lnTo>
                  <a:lnTo>
                    <a:pt x="73" y="33"/>
                  </a:lnTo>
                  <a:lnTo>
                    <a:pt x="14" y="0"/>
                  </a:lnTo>
                  <a:lnTo>
                    <a:pt x="37" y="99"/>
                  </a:lnTo>
                  <a:lnTo>
                    <a:pt x="41" y="208"/>
                  </a:lnTo>
                  <a:close/>
                </a:path>
              </a:pathLst>
            </a:custGeom>
            <a:solidFill>
              <a:srgbClr val="A3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Freeform 165"/>
            <p:cNvSpPr>
              <a:spLocks/>
            </p:cNvSpPr>
            <p:nvPr/>
          </p:nvSpPr>
          <p:spPr bwMode="auto">
            <a:xfrm>
              <a:off x="4054" y="3436"/>
              <a:ext cx="33" cy="247"/>
            </a:xfrm>
            <a:custGeom>
              <a:avLst/>
              <a:gdLst>
                <a:gd name="T0" fmla="*/ 33 w 99"/>
                <a:gd name="T1" fmla="*/ 56 h 495"/>
                <a:gd name="T2" fmla="*/ 29 w 99"/>
                <a:gd name="T3" fmla="*/ 130 h 495"/>
                <a:gd name="T4" fmla="*/ 15 w 99"/>
                <a:gd name="T5" fmla="*/ 206 h 495"/>
                <a:gd name="T6" fmla="*/ 0 w 99"/>
                <a:gd name="T7" fmla="*/ 247 h 495"/>
                <a:gd name="T8" fmla="*/ 3 w 99"/>
                <a:gd name="T9" fmla="*/ 161 h 495"/>
                <a:gd name="T10" fmla="*/ 12 w 99"/>
                <a:gd name="T11" fmla="*/ 84 h 495"/>
                <a:gd name="T12" fmla="*/ 14 w 99"/>
                <a:gd name="T13" fmla="*/ 33 h 495"/>
                <a:gd name="T14" fmla="*/ 8 w 99"/>
                <a:gd name="T15" fmla="*/ 0 h 495"/>
                <a:gd name="T16" fmla="*/ 27 w 99"/>
                <a:gd name="T17" fmla="*/ 30 h 495"/>
                <a:gd name="T18" fmla="*/ 33 w 99"/>
                <a:gd name="T19" fmla="*/ 56 h 495"/>
                <a:gd name="T20" fmla="*/ 33 w 99"/>
                <a:gd name="T21" fmla="*/ 56 h 495"/>
                <a:gd name="T22" fmla="*/ 33 w 99"/>
                <a:gd name="T23" fmla="*/ 56 h 4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495">
                  <a:moveTo>
                    <a:pt x="99" y="113"/>
                  </a:moveTo>
                  <a:lnTo>
                    <a:pt x="86" y="260"/>
                  </a:lnTo>
                  <a:lnTo>
                    <a:pt x="45" y="412"/>
                  </a:lnTo>
                  <a:lnTo>
                    <a:pt x="0" y="495"/>
                  </a:lnTo>
                  <a:lnTo>
                    <a:pt x="10" y="322"/>
                  </a:lnTo>
                  <a:lnTo>
                    <a:pt x="37" y="169"/>
                  </a:lnTo>
                  <a:lnTo>
                    <a:pt x="41" y="67"/>
                  </a:lnTo>
                  <a:lnTo>
                    <a:pt x="23" y="0"/>
                  </a:lnTo>
                  <a:lnTo>
                    <a:pt x="82" y="60"/>
                  </a:lnTo>
                  <a:lnTo>
                    <a:pt x="99" y="113"/>
                  </a:lnTo>
                  <a:close/>
                </a:path>
              </a:pathLst>
            </a:custGeom>
            <a:solidFill>
              <a:srgbClr val="D1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61" name="AutoShape 166"/>
          <p:cNvSpPr>
            <a:spLocks noChangeArrowheads="1"/>
          </p:cNvSpPr>
          <p:nvPr/>
        </p:nvSpPr>
        <p:spPr bwMode="auto">
          <a:xfrm>
            <a:off x="2211355" y="5029071"/>
            <a:ext cx="1666869" cy="1020763"/>
          </a:xfrm>
          <a:prstGeom prst="flowChartAlternateProcess">
            <a:avLst/>
          </a:prstGeom>
          <a:solidFill>
            <a:srgbClr val="99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t>Data Cleaning</a:t>
            </a:r>
          </a:p>
          <a:p>
            <a:pPr algn="ctr"/>
            <a:r>
              <a:rPr lang="en-US" altLang="en-US" dirty="0"/>
              <a:t>Standardization</a:t>
            </a:r>
          </a:p>
        </p:txBody>
      </p:sp>
      <p:pic>
        <p:nvPicPr>
          <p:cNvPr id="162" name="Picture 167" descr="websit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2156" y="5105273"/>
            <a:ext cx="1550988"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Line 168"/>
          <p:cNvSpPr>
            <a:spLocks noChangeShapeType="1"/>
          </p:cNvSpPr>
          <p:nvPr/>
        </p:nvSpPr>
        <p:spPr bwMode="auto">
          <a:xfrm flipH="1" flipV="1">
            <a:off x="6478556" y="4724272"/>
            <a:ext cx="1828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Line 169"/>
          <p:cNvSpPr>
            <a:spLocks noChangeShapeType="1"/>
          </p:cNvSpPr>
          <p:nvPr/>
        </p:nvSpPr>
        <p:spPr bwMode="auto">
          <a:xfrm flipH="1" flipV="1">
            <a:off x="6326156" y="4876672"/>
            <a:ext cx="6858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 name="Text Box 170"/>
          <p:cNvSpPr txBox="1">
            <a:spLocks noChangeArrowheads="1"/>
          </p:cNvSpPr>
          <p:nvPr/>
        </p:nvSpPr>
        <p:spPr bwMode="auto">
          <a:xfrm>
            <a:off x="4573556" y="6095873"/>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Website</a:t>
            </a:r>
          </a:p>
        </p:txBody>
      </p:sp>
      <p:pic>
        <p:nvPicPr>
          <p:cNvPr id="166" name="Picture 165">
            <a:extLst>
              <a:ext uri="{FF2B5EF4-FFF2-40B4-BE49-F238E27FC236}">
                <a16:creationId xmlns:a16="http://schemas.microsoft.com/office/drawing/2014/main" id="{8DF60C80-D509-4D6B-BF63-00A38BF805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1788" y="-1833709"/>
            <a:ext cx="10287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3.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Template>
  <TotalTime>971</TotalTime>
  <Words>2207</Words>
  <Application>Microsoft Office PowerPoint</Application>
  <PresentationFormat>Custom</PresentationFormat>
  <Paragraphs>200</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Algerian</vt:lpstr>
      <vt:lpstr>Arial</vt:lpstr>
      <vt:lpstr>Cambria</vt:lpstr>
      <vt:lpstr>Century Gothic</vt:lpstr>
      <vt:lpstr>Constantia</vt:lpstr>
      <vt:lpstr>Constantia (Body)</vt:lpstr>
      <vt:lpstr>Tahoma</vt:lpstr>
      <vt:lpstr>Wingdings</vt:lpstr>
      <vt:lpstr>Wingdings 3</vt:lpstr>
      <vt:lpstr>Ion Boardroom</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How a Modern Database Works </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Inference</vt:lpstr>
      <vt:lpstr>1. Amazon.com</vt:lpstr>
      <vt:lpstr>2. Flipkart.com</vt:lpstr>
      <vt:lpstr>3. Myntra.com</vt:lpstr>
      <vt:lpstr>4. Paytm.com</vt:lpstr>
      <vt:lpstr>5. Snapdeal.com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Sri Ram Commuri</dc:creator>
  <cp:lastModifiedBy>Sri Ram</cp:lastModifiedBy>
  <cp:revision>6</cp:revision>
  <dcterms:created xsi:type="dcterms:W3CDTF">2021-09-16T06:05:54Z</dcterms:created>
  <dcterms:modified xsi:type="dcterms:W3CDTF">2022-11-11T19:46:04Z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